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2" r:id="rId43"/>
    <p:sldId id="343" r:id="rId44"/>
    <p:sldId id="344" r:id="rId45"/>
    <p:sldId id="345" r:id="rId46"/>
    <p:sldId id="346" r:id="rId47"/>
    <p:sldId id="347" r:id="rId48"/>
    <p:sldId id="348" r:id="rId49"/>
    <p:sldId id="349" r:id="rId50"/>
    <p:sldId id="350" r:id="rId51"/>
    <p:sldId id="351" r:id="rId52"/>
    <p:sldId id="352" r:id="rId53"/>
    <p:sldId id="353" r:id="rId54"/>
    <p:sldId id="354" r:id="rId55"/>
    <p:sldId id="355" r:id="rId56"/>
    <p:sldId id="356" r:id="rId57"/>
    <p:sldId id="357" r:id="rId58"/>
    <p:sldId id="358" r:id="rId59"/>
    <p:sldId id="359" r:id="rId60"/>
    <p:sldId id="360" r:id="rId61"/>
    <p:sldId id="361" r:id="rId62"/>
    <p:sldId id="362" r:id="rId63"/>
    <p:sldId id="363" r:id="rId64"/>
    <p:sldId id="364" r:id="rId65"/>
    <p:sldId id="365" r:id="rId66"/>
    <p:sldId id="366" r:id="rId67"/>
    <p:sldId id="367" r:id="rId68"/>
    <p:sldId id="368" r:id="rId69"/>
    <p:sldId id="369" r:id="rId70"/>
    <p:sldId id="370" r:id="rId71"/>
    <p:sldId id="371" r:id="rId72"/>
    <p:sldId id="372" r:id="rId73"/>
    <p:sldId id="373" r:id="rId74"/>
    <p:sldId id="374" r:id="rId75"/>
    <p:sldId id="375" r:id="rId76"/>
    <p:sldId id="376" r:id="rId77"/>
    <p:sldId id="377" r:id="rId78"/>
    <p:sldId id="378" r:id="rId79"/>
    <p:sldId id="379" r:id="rId80"/>
    <p:sldId id="380" r:id="rId81"/>
    <p:sldId id="381" r:id="rId82"/>
    <p:sldId id="382" r:id="rId83"/>
    <p:sldId id="383" r:id="rId84"/>
    <p:sldId id="384" r:id="rId85"/>
    <p:sldId id="385" r:id="rId86"/>
    <p:sldId id="386" r:id="rId87"/>
    <p:sldId id="387" r:id="rId88"/>
    <p:sldId id="388" r:id="rId89"/>
    <p:sldId id="389" r:id="rId90"/>
    <p:sldId id="390" r:id="rId91"/>
    <p:sldId id="391" r:id="rId92"/>
    <p:sldId id="392" r:id="rId93"/>
    <p:sldId id="393" r:id="rId94"/>
    <p:sldId id="394" r:id="rId95"/>
    <p:sldId id="395" r:id="rId96"/>
    <p:sldId id="396" r:id="rId97"/>
    <p:sldId id="397" r:id="rId98"/>
    <p:sldId id="398" r:id="rId99"/>
    <p:sldId id="399" r:id="rId100"/>
    <p:sldId id="400" r:id="rId101"/>
    <p:sldId id="401" r:id="rId102"/>
    <p:sldId id="402" r:id="rId103"/>
    <p:sldId id="403" r:id="rId104"/>
    <p:sldId id="404" r:id="rId105"/>
    <p:sldId id="405" r:id="rId106"/>
    <p:sldId id="257" r:id="rId107"/>
    <p:sldId id="258" r:id="rId108"/>
    <p:sldId id="259" r:id="rId109"/>
    <p:sldId id="260" r:id="rId110"/>
    <p:sldId id="261" r:id="rId111"/>
    <p:sldId id="262" r:id="rId112"/>
    <p:sldId id="263" r:id="rId113"/>
    <p:sldId id="264" r:id="rId114"/>
    <p:sldId id="265" r:id="rId115"/>
    <p:sldId id="266" r:id="rId116"/>
    <p:sldId id="267" r:id="rId117"/>
    <p:sldId id="268" r:id="rId118"/>
    <p:sldId id="269" r:id="rId119"/>
    <p:sldId id="270" r:id="rId120"/>
    <p:sldId id="271" r:id="rId121"/>
    <p:sldId id="272" r:id="rId122"/>
    <p:sldId id="273" r:id="rId123"/>
    <p:sldId id="274" r:id="rId124"/>
    <p:sldId id="275" r:id="rId125"/>
    <p:sldId id="276" r:id="rId126"/>
    <p:sldId id="277" r:id="rId127"/>
    <p:sldId id="278" r:id="rId128"/>
    <p:sldId id="279" r:id="rId129"/>
    <p:sldId id="280" r:id="rId130"/>
    <p:sldId id="281" r:id="rId131"/>
    <p:sldId id="282" r:id="rId132"/>
    <p:sldId id="283" r:id="rId133"/>
    <p:sldId id="284" r:id="rId134"/>
    <p:sldId id="285" r:id="rId135"/>
    <p:sldId id="286" r:id="rId136"/>
    <p:sldId id="287" r:id="rId137"/>
    <p:sldId id="288" r:id="rId138"/>
    <p:sldId id="289" r:id="rId139"/>
    <p:sldId id="290" r:id="rId140"/>
    <p:sldId id="291" r:id="rId141"/>
    <p:sldId id="292" r:id="rId142"/>
    <p:sldId id="293" r:id="rId143"/>
    <p:sldId id="294" r:id="rId144"/>
    <p:sldId id="295" r:id="rId145"/>
    <p:sldId id="296" r:id="rId146"/>
    <p:sldId id="297" r:id="rId147"/>
    <p:sldId id="298" r:id="rId148"/>
    <p:sldId id="299" r:id="rId149"/>
    <p:sldId id="300" r:id="rId150"/>
    <p:sldId id="301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117" Type="http://schemas.openxmlformats.org/officeDocument/2006/relationships/slide" Target="slides/slide114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112" Type="http://schemas.openxmlformats.org/officeDocument/2006/relationships/slide" Target="slides/slide109.xml"/><Relationship Id="rId133" Type="http://schemas.openxmlformats.org/officeDocument/2006/relationships/slide" Target="slides/slide130.xml"/><Relationship Id="rId138" Type="http://schemas.openxmlformats.org/officeDocument/2006/relationships/slide" Target="slides/slide135.xml"/><Relationship Id="rId154" Type="http://schemas.openxmlformats.org/officeDocument/2006/relationships/slide" Target="slides/slide151.xml"/><Relationship Id="rId159" Type="http://schemas.openxmlformats.org/officeDocument/2006/relationships/slide" Target="slides/slide156.xml"/><Relationship Id="rId175" Type="http://schemas.openxmlformats.org/officeDocument/2006/relationships/theme" Target="theme/theme1.xml"/><Relationship Id="rId170" Type="http://schemas.openxmlformats.org/officeDocument/2006/relationships/slide" Target="slides/slide167.xml"/><Relationship Id="rId16" Type="http://schemas.openxmlformats.org/officeDocument/2006/relationships/slide" Target="slides/slide13.xml"/><Relationship Id="rId107" Type="http://schemas.openxmlformats.org/officeDocument/2006/relationships/slide" Target="slides/slide104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102" Type="http://schemas.openxmlformats.org/officeDocument/2006/relationships/slide" Target="slides/slide99.xml"/><Relationship Id="rId123" Type="http://schemas.openxmlformats.org/officeDocument/2006/relationships/slide" Target="slides/slide120.xml"/><Relationship Id="rId128" Type="http://schemas.openxmlformats.org/officeDocument/2006/relationships/slide" Target="slides/slide125.xml"/><Relationship Id="rId144" Type="http://schemas.openxmlformats.org/officeDocument/2006/relationships/slide" Target="slides/slide141.xml"/><Relationship Id="rId149" Type="http://schemas.openxmlformats.org/officeDocument/2006/relationships/slide" Target="slides/slide146.xml"/><Relationship Id="rId5" Type="http://schemas.openxmlformats.org/officeDocument/2006/relationships/slide" Target="slides/slide2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160" Type="http://schemas.openxmlformats.org/officeDocument/2006/relationships/slide" Target="slides/slide157.xml"/><Relationship Id="rId165" Type="http://schemas.openxmlformats.org/officeDocument/2006/relationships/slide" Target="slides/slide162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113" Type="http://schemas.openxmlformats.org/officeDocument/2006/relationships/slide" Target="slides/slide110.xml"/><Relationship Id="rId118" Type="http://schemas.openxmlformats.org/officeDocument/2006/relationships/slide" Target="slides/slide115.xml"/><Relationship Id="rId134" Type="http://schemas.openxmlformats.org/officeDocument/2006/relationships/slide" Target="slides/slide131.xml"/><Relationship Id="rId139" Type="http://schemas.openxmlformats.org/officeDocument/2006/relationships/slide" Target="slides/slide136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150" Type="http://schemas.openxmlformats.org/officeDocument/2006/relationships/slide" Target="slides/slide147.xml"/><Relationship Id="rId155" Type="http://schemas.openxmlformats.org/officeDocument/2006/relationships/slide" Target="slides/slide152.xml"/><Relationship Id="rId171" Type="http://schemas.openxmlformats.org/officeDocument/2006/relationships/slide" Target="slides/slide168.xml"/><Relationship Id="rId176" Type="http://schemas.openxmlformats.org/officeDocument/2006/relationships/tableStyles" Target="tableStyles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59" Type="http://schemas.openxmlformats.org/officeDocument/2006/relationships/slide" Target="slides/slide56.xml"/><Relationship Id="rId103" Type="http://schemas.openxmlformats.org/officeDocument/2006/relationships/slide" Target="slides/slide100.xml"/><Relationship Id="rId108" Type="http://schemas.openxmlformats.org/officeDocument/2006/relationships/slide" Target="slides/slide105.xml"/><Relationship Id="rId124" Type="http://schemas.openxmlformats.org/officeDocument/2006/relationships/slide" Target="slides/slide121.xml"/><Relationship Id="rId129" Type="http://schemas.openxmlformats.org/officeDocument/2006/relationships/slide" Target="slides/slide126.xml"/><Relationship Id="rId54" Type="http://schemas.openxmlformats.org/officeDocument/2006/relationships/slide" Target="slides/slide51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40" Type="http://schemas.openxmlformats.org/officeDocument/2006/relationships/slide" Target="slides/slide137.xml"/><Relationship Id="rId145" Type="http://schemas.openxmlformats.org/officeDocument/2006/relationships/slide" Target="slides/slide142.xml"/><Relationship Id="rId161" Type="http://schemas.openxmlformats.org/officeDocument/2006/relationships/slide" Target="slides/slide158.xml"/><Relationship Id="rId166" Type="http://schemas.openxmlformats.org/officeDocument/2006/relationships/slide" Target="slides/slide16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49" Type="http://schemas.openxmlformats.org/officeDocument/2006/relationships/slide" Target="slides/slide46.xml"/><Relationship Id="rId114" Type="http://schemas.openxmlformats.org/officeDocument/2006/relationships/slide" Target="slides/slide111.xml"/><Relationship Id="rId119" Type="http://schemas.openxmlformats.org/officeDocument/2006/relationships/slide" Target="slides/slide116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slide" Target="slides/slide98.xml"/><Relationship Id="rId122" Type="http://schemas.openxmlformats.org/officeDocument/2006/relationships/slide" Target="slides/slide119.xml"/><Relationship Id="rId130" Type="http://schemas.openxmlformats.org/officeDocument/2006/relationships/slide" Target="slides/slide127.xml"/><Relationship Id="rId135" Type="http://schemas.openxmlformats.org/officeDocument/2006/relationships/slide" Target="slides/slide132.xml"/><Relationship Id="rId143" Type="http://schemas.openxmlformats.org/officeDocument/2006/relationships/slide" Target="slides/slide140.xml"/><Relationship Id="rId148" Type="http://schemas.openxmlformats.org/officeDocument/2006/relationships/slide" Target="slides/slide145.xml"/><Relationship Id="rId151" Type="http://schemas.openxmlformats.org/officeDocument/2006/relationships/slide" Target="slides/slide148.xml"/><Relationship Id="rId156" Type="http://schemas.openxmlformats.org/officeDocument/2006/relationships/slide" Target="slides/slide153.xml"/><Relationship Id="rId164" Type="http://schemas.openxmlformats.org/officeDocument/2006/relationships/slide" Target="slides/slide161.xml"/><Relationship Id="rId169" Type="http://schemas.openxmlformats.org/officeDocument/2006/relationships/slide" Target="slides/slide16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72" Type="http://schemas.openxmlformats.org/officeDocument/2006/relationships/slide" Target="slides/slide169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109" Type="http://schemas.openxmlformats.org/officeDocument/2006/relationships/slide" Target="slides/slide10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slide" Target="slides/slide101.xml"/><Relationship Id="rId120" Type="http://schemas.openxmlformats.org/officeDocument/2006/relationships/slide" Target="slides/slide117.xml"/><Relationship Id="rId125" Type="http://schemas.openxmlformats.org/officeDocument/2006/relationships/slide" Target="slides/slide122.xml"/><Relationship Id="rId141" Type="http://schemas.openxmlformats.org/officeDocument/2006/relationships/slide" Target="slides/slide138.xml"/><Relationship Id="rId146" Type="http://schemas.openxmlformats.org/officeDocument/2006/relationships/slide" Target="slides/slide143.xml"/><Relationship Id="rId167" Type="http://schemas.openxmlformats.org/officeDocument/2006/relationships/slide" Target="slides/slide164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162" Type="http://schemas.openxmlformats.org/officeDocument/2006/relationships/slide" Target="slides/slide15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slide" Target="slides/slide84.xml"/><Relationship Id="rId110" Type="http://schemas.openxmlformats.org/officeDocument/2006/relationships/slide" Target="slides/slide107.xml"/><Relationship Id="rId115" Type="http://schemas.openxmlformats.org/officeDocument/2006/relationships/slide" Target="slides/slide112.xml"/><Relationship Id="rId131" Type="http://schemas.openxmlformats.org/officeDocument/2006/relationships/slide" Target="slides/slide128.xml"/><Relationship Id="rId136" Type="http://schemas.openxmlformats.org/officeDocument/2006/relationships/slide" Target="slides/slide133.xml"/><Relationship Id="rId157" Type="http://schemas.openxmlformats.org/officeDocument/2006/relationships/slide" Target="slides/slide154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52" Type="http://schemas.openxmlformats.org/officeDocument/2006/relationships/slide" Target="slides/slide149.xml"/><Relationship Id="rId173" Type="http://schemas.openxmlformats.org/officeDocument/2006/relationships/presProps" Target="presProp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56" Type="http://schemas.openxmlformats.org/officeDocument/2006/relationships/slide" Target="slides/slide53.xml"/><Relationship Id="rId77" Type="http://schemas.openxmlformats.org/officeDocument/2006/relationships/slide" Target="slides/slide74.xml"/><Relationship Id="rId100" Type="http://schemas.openxmlformats.org/officeDocument/2006/relationships/slide" Target="slides/slide97.xml"/><Relationship Id="rId105" Type="http://schemas.openxmlformats.org/officeDocument/2006/relationships/slide" Target="slides/slide102.xml"/><Relationship Id="rId126" Type="http://schemas.openxmlformats.org/officeDocument/2006/relationships/slide" Target="slides/slide123.xml"/><Relationship Id="rId147" Type="http://schemas.openxmlformats.org/officeDocument/2006/relationships/slide" Target="slides/slide144.xml"/><Relationship Id="rId168" Type="http://schemas.openxmlformats.org/officeDocument/2006/relationships/slide" Target="slides/slide165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121" Type="http://schemas.openxmlformats.org/officeDocument/2006/relationships/slide" Target="slides/slide118.xml"/><Relationship Id="rId142" Type="http://schemas.openxmlformats.org/officeDocument/2006/relationships/slide" Target="slides/slide139.xml"/><Relationship Id="rId163" Type="http://schemas.openxmlformats.org/officeDocument/2006/relationships/slide" Target="slides/slide160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22.xml"/><Relationship Id="rId46" Type="http://schemas.openxmlformats.org/officeDocument/2006/relationships/slide" Target="slides/slide43.xml"/><Relationship Id="rId67" Type="http://schemas.openxmlformats.org/officeDocument/2006/relationships/slide" Target="slides/slide64.xml"/><Relationship Id="rId116" Type="http://schemas.openxmlformats.org/officeDocument/2006/relationships/slide" Target="slides/slide113.xml"/><Relationship Id="rId137" Type="http://schemas.openxmlformats.org/officeDocument/2006/relationships/slide" Target="slides/slide134.xml"/><Relationship Id="rId158" Type="http://schemas.openxmlformats.org/officeDocument/2006/relationships/slide" Target="slides/slide155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62" Type="http://schemas.openxmlformats.org/officeDocument/2006/relationships/slide" Target="slides/slide59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111" Type="http://schemas.openxmlformats.org/officeDocument/2006/relationships/slide" Target="slides/slide108.xml"/><Relationship Id="rId132" Type="http://schemas.openxmlformats.org/officeDocument/2006/relationships/slide" Target="slides/slide129.xml"/><Relationship Id="rId153" Type="http://schemas.openxmlformats.org/officeDocument/2006/relationships/slide" Target="slides/slide150.xml"/><Relationship Id="rId174" Type="http://schemas.openxmlformats.org/officeDocument/2006/relationships/viewProps" Target="viewProps.xml"/><Relationship Id="rId15" Type="http://schemas.openxmlformats.org/officeDocument/2006/relationships/slide" Target="slides/slide12.xml"/><Relationship Id="rId36" Type="http://schemas.openxmlformats.org/officeDocument/2006/relationships/slide" Target="slides/slide33.xml"/><Relationship Id="rId57" Type="http://schemas.openxmlformats.org/officeDocument/2006/relationships/slide" Target="slides/slide54.xml"/><Relationship Id="rId106" Type="http://schemas.openxmlformats.org/officeDocument/2006/relationships/slide" Target="slides/slide103.xml"/><Relationship Id="rId127" Type="http://schemas.openxmlformats.org/officeDocument/2006/relationships/slide" Target="slides/slide12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6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7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09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C82BD-8408-4009-8612-24CB0F2AA8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687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A4B8B-131C-4450-886C-DF709D3274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12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202D5-27EC-423E-970D-F5260C9955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197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CD80E-2F0F-4971-BC98-4A7A13153B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65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DAFBB-A8DD-4053-8DCA-00F966B36C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50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6357E-E7A1-4C81-9D90-607950C27D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07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D57EF-E5DF-4A2E-82C3-C2570C3DF0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37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1B147-0A67-4563-B955-4DD4A9086B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3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E0CEC-41D3-4B46-849E-94B05D3E25B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88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EF4AF-EC47-47F3-B51C-83AD93CD97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791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4AC8F-0978-4F49-9661-41BA1C320F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8454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C82BD-8408-4009-8612-24CB0F2AA8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833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A4B8B-131C-4450-886C-DF709D3274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51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202D5-27EC-423E-970D-F5260C9955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9737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CD80E-2F0F-4971-BC98-4A7A13153B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5737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DAFBB-A8DD-4053-8DCA-00F966B36C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600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6357E-E7A1-4C81-9D90-607950C27D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277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D57EF-E5DF-4A2E-82C3-C2570C3DF0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6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892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1B147-0A67-4563-B955-4DD4A9086B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370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E0CEC-41D3-4B46-849E-94B05D3E25B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344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EF4AF-EC47-47F3-B51C-83AD93CD97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19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4AC8F-0978-4F49-9661-41BA1C320F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8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4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3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1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F4331-440F-4C79-80EE-C491980DBD9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1E2B9-B56B-46B6-947D-F3DF9133A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77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CC22AAD-84FD-4C2B-BC0A-A2BE6C7B12B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28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CC22AAD-84FD-4C2B-BC0A-A2BE6C7B12B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12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3058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dirty="0">
                <a:solidFill>
                  <a:srgbClr val="000000"/>
                </a:solidFill>
                <a:cs typeface="Times New Roman" pitchFamily="18" charset="0"/>
              </a:rPr>
              <a:t>BEGINNINGS OF MODERN AMERICAN DEMOCRACY </a:t>
            </a:r>
            <a:br>
              <a:rPr lang="en-US" sz="6600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6600" b="1" dirty="0">
                <a:solidFill>
                  <a:srgbClr val="000000"/>
                </a:solidFill>
                <a:cs typeface="Times New Roman" pitchFamily="18" charset="0"/>
              </a:rPr>
              <a:t>(1824-1844</a:t>
            </a:r>
            <a:r>
              <a:rPr lang="en-US" sz="6600" dirty="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US" sz="66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50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8392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>
                <a:solidFill>
                  <a:srgbClr val="FF3300"/>
                </a:solidFill>
                <a:cs typeface="Times New Roman" pitchFamily="18" charset="0"/>
              </a:rPr>
              <a:t>1828</a:t>
            </a:r>
            <a:r>
              <a:rPr lang="en-US" sz="8000" b="1">
                <a:cs typeface="Times New Roman" pitchFamily="18" charset="0"/>
              </a:rPr>
              <a:t> ushered in the beginning of the </a:t>
            </a:r>
            <a:r>
              <a:rPr lang="en-US" sz="8000" b="1">
                <a:solidFill>
                  <a:srgbClr val="FF3300"/>
                </a:solidFill>
                <a:cs typeface="Times New Roman" pitchFamily="18" charset="0"/>
              </a:rPr>
              <a:t>modern political party system</a:t>
            </a:r>
            <a:r>
              <a:rPr lang="en-US" sz="8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16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305800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Some New England farmers quit cultivating grain and started raising livestock and growing fruits and vegetables.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Others quit farming entirely and headed to the cities</a:t>
            </a:r>
            <a:r>
              <a:rPr lang="en-US" sz="4800" b="1">
                <a:cs typeface="Times New Roman" pitchFamily="18" charset="0"/>
              </a:rPr>
              <a:t> to take manufacturing jobs.</a:t>
            </a:r>
            <a:endParaRPr lang="en-US" sz="4800" b="1"/>
          </a:p>
        </p:txBody>
      </p:sp>
    </p:spTree>
    <p:extLst>
      <p:ext uri="{BB962C8B-B14F-4D97-AF65-F5344CB8AC3E}">
        <p14:creationId xmlns:p14="http://schemas.microsoft.com/office/powerpoint/2010/main" val="691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153400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Midwestern farms-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much larger</a:t>
            </a:r>
            <a:r>
              <a:rPr lang="en-US" sz="4800" b="1">
                <a:cs typeface="Times New Roman" pitchFamily="18" charset="0"/>
              </a:rPr>
              <a:t> than New England farms-were also much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more adaptable</a:t>
            </a:r>
            <a:r>
              <a:rPr lang="en-US" sz="4800" b="1">
                <a:cs typeface="Times New Roman" pitchFamily="18" charset="0"/>
              </a:rPr>
              <a:t> to the new technology that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allowed farmers to nearly double production</a:t>
            </a:r>
            <a:r>
              <a:rPr lang="en-US" sz="48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095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05800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In the South, plantations focused primarily on cotton, especially in the Deep South; tobacco continued to be a major cash crop in the Upper South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985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1534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Majority</a:t>
            </a:r>
            <a:r>
              <a:rPr lang="en-US" sz="5400" b="1">
                <a:cs typeface="Times New Roman" pitchFamily="18" charset="0"/>
              </a:rPr>
              <a:t> of Southerners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were small farmers</a:t>
            </a:r>
            <a:r>
              <a:rPr lang="en-US" sz="5400" b="1">
                <a:cs typeface="Times New Roman" pitchFamily="18" charset="0"/>
              </a:rPr>
              <a:t> who did not own slaves. (In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1860</a:t>
            </a:r>
            <a:r>
              <a:rPr lang="en-US" sz="5400" b="1">
                <a:cs typeface="Times New Roman" pitchFamily="18" charset="0"/>
              </a:rPr>
              <a:t> approximately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one-quarter of white Southern families owned slaves</a:t>
            </a:r>
            <a:r>
              <a:rPr lang="en-US" sz="5400" b="1">
                <a:cs typeface="Times New Roman" pitchFamily="18" charset="0"/>
              </a:rPr>
              <a:t>.)</a:t>
            </a:r>
            <a:endParaRPr lang="en-US" sz="5400" b="1"/>
          </a:p>
        </p:txBody>
      </p:sp>
    </p:spTree>
    <p:extLst>
      <p:ext uri="{BB962C8B-B14F-4D97-AF65-F5344CB8AC3E}">
        <p14:creationId xmlns:p14="http://schemas.microsoft.com/office/powerpoint/2010/main" val="263097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1534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FF3300"/>
                </a:solidFill>
                <a:latin typeface="Arial Narrow" pitchFamily="34" charset="0"/>
                <a:cs typeface="Times New Roman" pitchFamily="18" charset="0"/>
              </a:rPr>
              <a:t>ECONOMIC REASONS FOR REGIONAL DIFFERENCES</a:t>
            </a:r>
            <a:r>
              <a:rPr lang="en-US" sz="72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676400" y="59436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Old South</a:t>
            </a:r>
          </a:p>
        </p:txBody>
      </p:sp>
    </p:spTree>
    <p:extLst>
      <p:ext uri="{BB962C8B-B14F-4D97-AF65-F5344CB8AC3E}">
        <p14:creationId xmlns:p14="http://schemas.microsoft.com/office/powerpoint/2010/main" val="31576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01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North, South, and West developed in very different directions</a:t>
            </a:r>
            <a:r>
              <a:rPr lang="en-US" sz="6000" b="1">
                <a:solidFill>
                  <a:srgbClr val="000000"/>
                </a:solidFill>
              </a:rPr>
              <a:t> -- 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did not see eye to eye on many issues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977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582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North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 was becoming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industrialized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3429000"/>
            <a:ext cx="88392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Advances in communications, transportation, industry, and banking were helping it become the </a:t>
            </a: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nation's commercial center</a:t>
            </a:r>
            <a:r>
              <a:rPr lang="en-US" sz="4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00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1534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000000"/>
                </a:solidFill>
              </a:rPr>
              <a:t>Slavery had been outlawed in many states (immigrants and unskilled labor)</a:t>
            </a:r>
          </a:p>
        </p:txBody>
      </p:sp>
    </p:spTree>
    <p:extLst>
      <p:ext uri="{BB962C8B-B14F-4D97-AF65-F5344CB8AC3E}">
        <p14:creationId xmlns:p14="http://schemas.microsoft.com/office/powerpoint/2010/main" val="16261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0010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South</a:t>
            </a:r>
            <a:r>
              <a:rPr lang="en-US" sz="7200" b="1">
                <a:solidFill>
                  <a:srgbClr val="000000"/>
                </a:solidFill>
                <a:cs typeface="Times New Roman" pitchFamily="18" charset="0"/>
              </a:rPr>
              <a:t>, meanwhile, remained almost entirely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agrarian</a:t>
            </a:r>
            <a:r>
              <a:rPr lang="en-US" sz="72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888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Tobacco and cotton, required vast acreage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04800" y="2514600"/>
            <a:ext cx="82296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Southerners were constantly looking west for more land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75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Jackson had been denied the presidency in 1824 despite winning a plurality of the vote</a:t>
            </a:r>
            <a:r>
              <a:rPr lang="en-US" sz="4800" b="1"/>
              <a:t>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85800" y="2819400"/>
            <a:ext cx="8458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cs typeface="Times New Roman" pitchFamily="18" charset="0"/>
              </a:rPr>
              <a:t>He put together a support network</a:t>
            </a:r>
            <a:endParaRPr lang="en-US" sz="7200" b="1"/>
          </a:p>
        </p:txBody>
      </p:sp>
    </p:spTree>
    <p:extLst>
      <p:ext uri="{BB962C8B-B14F-4D97-AF65-F5344CB8AC3E}">
        <p14:creationId xmlns:p14="http://schemas.microsoft.com/office/powerpoint/2010/main" val="272401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8534400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They also looked for new slave territories to include in the Union in order to strengthen their position in Congress </a:t>
            </a:r>
          </a:p>
        </p:txBody>
      </p:sp>
    </p:spTree>
    <p:extLst>
      <p:ext uri="{BB962C8B-B14F-4D97-AF65-F5344CB8AC3E}">
        <p14:creationId xmlns:p14="http://schemas.microsoft.com/office/powerpoint/2010/main" val="28994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09600" y="0"/>
            <a:ext cx="8534400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Western economic interests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 were largely rooted in commercial farming, fur trapping, and real estate speculation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93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Distrusted the North, which they regarded as the home of powerful banks that could take their land </a:t>
            </a:r>
          </a:p>
        </p:txBody>
      </p:sp>
    </p:spTree>
    <p:extLst>
      <p:ext uri="{BB962C8B-B14F-4D97-AF65-F5344CB8AC3E}">
        <p14:creationId xmlns:p14="http://schemas.microsoft.com/office/powerpoint/2010/main" val="182825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81000" y="0"/>
            <a:ext cx="8458200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They had little more use for the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South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, whose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rigidly hierarchical society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 was at odds with the egalitarianism </a:t>
            </a:r>
          </a:p>
        </p:txBody>
      </p:sp>
    </p:spTree>
    <p:extLst>
      <p:ext uri="{BB962C8B-B14F-4D97-AF65-F5344CB8AC3E}">
        <p14:creationId xmlns:p14="http://schemas.microsoft.com/office/powerpoint/2010/main" val="155605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557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000000"/>
                </a:solidFill>
                <a:cs typeface="Times New Roman" pitchFamily="18" charset="0"/>
              </a:rPr>
              <a:t>Westerners wanted to avoid involvement in the slavery issue-regarded as irrelevant</a:t>
            </a:r>
            <a:r>
              <a:rPr lang="en-US" sz="72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22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FF3300"/>
                </a:solidFill>
                <a:latin typeface="Verdana" pitchFamily="34" charset="0"/>
                <a:cs typeface="Times New Roman" pitchFamily="18" charset="0"/>
              </a:rPr>
              <a:t>SOCIAL HISTORY, 1800-1860</a:t>
            </a:r>
            <a:r>
              <a:rPr lang="en-US" sz="60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143000" y="4419600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</a:rPr>
              <a:t>Southern Hierarchy</a:t>
            </a:r>
          </a:p>
        </p:txBody>
      </p:sp>
    </p:spTree>
    <p:extLst>
      <p:ext uri="{BB962C8B-B14F-4D97-AF65-F5344CB8AC3E}">
        <p14:creationId xmlns:p14="http://schemas.microsoft.com/office/powerpoint/2010/main" val="375648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utoUpdateAnimBg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8534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Cotton gin altered </a:t>
            </a:r>
            <a:r>
              <a:rPr lang="en-US" sz="3600" b="1">
                <a:solidFill>
                  <a:srgbClr val="FF3300"/>
                </a:solidFill>
                <a:cs typeface="Times New Roman" pitchFamily="18" charset="0"/>
              </a:rPr>
              <a:t>Southern</a:t>
            </a:r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 agriculture</a:t>
            </a:r>
            <a:r>
              <a:rPr lang="en-US" sz="3600" b="1">
                <a:solidFill>
                  <a:srgbClr val="000000"/>
                </a:solidFill>
              </a:rPr>
              <a:t> – needed more slaves …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839200" cy="247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Commerce led to a larger middle class (esp. </a:t>
            </a:r>
            <a:r>
              <a:rPr lang="en-US" sz="3600" b="1">
                <a:solidFill>
                  <a:srgbClr val="FF3300"/>
                </a:solidFill>
                <a:cs typeface="Times New Roman" pitchFamily="18" charset="0"/>
              </a:rPr>
              <a:t>North</a:t>
            </a:r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US" sz="3600" b="1">
                <a:solidFill>
                  <a:srgbClr val="000000"/>
                </a:solidFill>
              </a:rPr>
              <a:t> and </a:t>
            </a:r>
            <a:r>
              <a:rPr lang="en-US" sz="4000" b="1">
                <a:solidFill>
                  <a:srgbClr val="000000"/>
                </a:solidFill>
              </a:rPr>
              <a:t>i</a:t>
            </a:r>
            <a:r>
              <a:rPr lang="en-US" sz="4000" b="1">
                <a:solidFill>
                  <a:srgbClr val="000000"/>
                </a:solidFill>
                <a:cs typeface="Times New Roman" pitchFamily="18" charset="0"/>
              </a:rPr>
              <a:t>ndustrialization resulted in bigger cities</a:t>
            </a:r>
            <a:r>
              <a:rPr lang="en-US" sz="4000" b="1">
                <a:solidFill>
                  <a:srgbClr val="000000"/>
                </a:solidFill>
              </a:rPr>
              <a:t> (and large groups of “impoverished” </a:t>
            </a:r>
            <a:r>
              <a:rPr lang="en-US" sz="4000" b="1">
                <a:solidFill>
                  <a:srgbClr val="000000"/>
                </a:solidFill>
                <a:cs typeface="Times New Roman" pitchFamily="18" charset="0"/>
              </a:rPr>
              <a:t>immigrants</a:t>
            </a:r>
            <a:r>
              <a:rPr lang="en-US" sz="4000" b="1">
                <a:solidFill>
                  <a:srgbClr val="000000"/>
                </a:solidFill>
              </a:rPr>
              <a:t>) …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4419600"/>
            <a:ext cx="891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>
                <a:solidFill>
                  <a:srgbClr val="FF3300"/>
                </a:solidFill>
                <a:cs typeface="Times New Roman" pitchFamily="18" charset="0"/>
              </a:rPr>
              <a:t>Westward</a:t>
            </a:r>
            <a:r>
              <a:rPr lang="en-US" sz="4000" b="1">
                <a:solidFill>
                  <a:srgbClr val="000000"/>
                </a:solidFill>
                <a:cs typeface="Times New Roman" pitchFamily="18" charset="0"/>
              </a:rPr>
              <a:t> migration created a new frontier culture</a:t>
            </a:r>
            <a:r>
              <a:rPr lang="en-US" sz="4000" b="1">
                <a:solidFill>
                  <a:srgbClr val="000000"/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92940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8486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Each of these sets of circumstances influenced people's attitudes and ambitions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114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458200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 dirty="0">
                <a:solidFill>
                  <a:srgbClr val="FF3300"/>
                </a:solidFill>
                <a:cs typeface="Times New Roman" pitchFamily="18" charset="0"/>
              </a:rPr>
              <a:t>Remember these generalizations about the different regions</a:t>
            </a:r>
            <a:r>
              <a:rPr lang="en-US" sz="5400" b="1" dirty="0">
                <a:solidFill>
                  <a:srgbClr val="000000"/>
                </a:solidFill>
                <a:cs typeface="Times New Roman" pitchFamily="18" charset="0"/>
              </a:rPr>
              <a:t> of the U.S., because by using them and some common sense, you can often answer specific AP questions</a:t>
            </a:r>
            <a:r>
              <a:rPr lang="en-US" sz="5400" b="1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1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382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If a question asks about support for a particular tariff, which area would almost certainly support and which oppose?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2296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</a:rPr>
              <a:t>It wouldn’t matter what tariff is asked about – the </a:t>
            </a:r>
            <a:r>
              <a:rPr lang="en-US" sz="6000" b="1">
                <a:solidFill>
                  <a:srgbClr val="FF3300"/>
                </a:solidFill>
              </a:rPr>
              <a:t>North would support it while the South opposed it!</a:t>
            </a:r>
          </a:p>
        </p:txBody>
      </p:sp>
    </p:spTree>
    <p:extLst>
      <p:ext uri="{BB962C8B-B14F-4D97-AF65-F5344CB8AC3E}">
        <p14:creationId xmlns:p14="http://schemas.microsoft.com/office/powerpoint/2010/main" val="85287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001000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coalition of state political organizations, newspaper publishers, and other community leaders </a:t>
            </a:r>
          </a:p>
        </p:txBody>
      </p:sp>
    </p:spTree>
    <p:extLst>
      <p:ext uri="{BB962C8B-B14F-4D97-AF65-F5344CB8AC3E}">
        <p14:creationId xmlns:p14="http://schemas.microsoft.com/office/powerpoint/2010/main" val="77023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153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THE NORTH AND AMERICAN CITIES</a:t>
            </a:r>
            <a:r>
              <a:rPr lang="en-US" sz="5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2971800"/>
            <a:ext cx="81534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nation's industrial and commercial center </a:t>
            </a:r>
          </a:p>
        </p:txBody>
      </p:sp>
    </p:spTree>
    <p:extLst>
      <p:ext uri="{BB962C8B-B14F-4D97-AF65-F5344CB8AC3E}">
        <p14:creationId xmlns:p14="http://schemas.microsoft.com/office/powerpoint/2010/main" val="31808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1534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Modern waste disposal, plumbing, sewers, and incineration were still a long way off</a:t>
            </a:r>
            <a:r>
              <a:rPr lang="en-US" sz="5400" b="1">
                <a:solidFill>
                  <a:srgbClr val="000000"/>
                </a:solidFill>
              </a:rPr>
              <a:t> …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81000" y="4038600"/>
            <a:ext cx="82296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unhealthy environments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29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2000" y="762000"/>
            <a:ext cx="78486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8000">
                <a:solidFill>
                  <a:srgbClr val="FF3300"/>
                </a:solidFill>
                <a:cs typeface="Times New Roman" pitchFamily="18" charset="0"/>
              </a:rPr>
              <a:t>Epidemics</a:t>
            </a:r>
            <a:r>
              <a:rPr lang="en-US" sz="8000">
                <a:solidFill>
                  <a:srgbClr val="000000"/>
                </a:solidFill>
                <a:cs typeface="Times New Roman" pitchFamily="18" charset="0"/>
              </a:rPr>
              <a:t> not only likely but </a:t>
            </a:r>
            <a:r>
              <a:rPr lang="en-US" sz="8000">
                <a:solidFill>
                  <a:srgbClr val="FF3300"/>
                </a:solidFill>
                <a:cs typeface="Times New Roman" pitchFamily="18" charset="0"/>
              </a:rPr>
              <a:t>inevitable,</a:t>
            </a:r>
            <a:r>
              <a:rPr lang="en-US" sz="8000">
                <a:solidFill>
                  <a:srgbClr val="000000"/>
                </a:solidFill>
                <a:cs typeface="Times New Roman" pitchFamily="18" charset="0"/>
              </a:rPr>
              <a:t> but cities meant </a:t>
            </a:r>
            <a:r>
              <a:rPr lang="en-US" sz="8000">
                <a:solidFill>
                  <a:srgbClr val="FF3300"/>
                </a:solidFill>
                <a:cs typeface="Times New Roman" pitchFamily="18" charset="0"/>
              </a:rPr>
              <a:t>jobs</a:t>
            </a:r>
            <a:r>
              <a:rPr lang="en-US" sz="800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11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7848600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Northern farmers,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unable to compete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with cheaper produce carted in from the West and South (by steamship and rail),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moved to cities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to work in the new factories</a:t>
            </a:r>
            <a:r>
              <a:rPr lang="en-US" sz="48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500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79248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Cities offered more opportunities for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social advancement</a:t>
            </a:r>
            <a:r>
              <a:rPr lang="en-US" sz="54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1000" y="3810000"/>
            <a:ext cx="8382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Provided important services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983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990600"/>
            <a:ext cx="7772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Labor unions began to form</a:t>
            </a:r>
            <a:r>
              <a:rPr lang="en-US" sz="4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80010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Americans in cities formed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clubs and associations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through which they could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exert more influence on government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55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0772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wide variety of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leisure-time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 options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81000" y="2743200"/>
            <a:ext cx="80010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A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very few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(the aristocracy)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controlled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most 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of the personal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wealth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397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7724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Middle class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made up of tradesmen, brokers, and other professionals</a:t>
            </a:r>
            <a:r>
              <a:rPr lang="en-US" sz="4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57200" y="3124200"/>
            <a:ext cx="83058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Women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in their families could devote themselves to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homemaking </a:t>
            </a:r>
          </a:p>
        </p:txBody>
      </p:sp>
    </p:spTree>
    <p:extLst>
      <p:ext uri="{BB962C8B-B14F-4D97-AF65-F5344CB8AC3E}">
        <p14:creationId xmlns:p14="http://schemas.microsoft.com/office/powerpoint/2010/main" val="411733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2971800"/>
            <a:ext cx="76962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Cult of domesticity</a:t>
            </a:r>
            <a:r>
              <a:rPr lang="en-US" sz="7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838200" y="1143000"/>
            <a:ext cx="7086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</a:rPr>
              <a:t>This was known as the </a:t>
            </a:r>
          </a:p>
        </p:txBody>
      </p:sp>
    </p:spTree>
    <p:extLst>
      <p:ext uri="{BB962C8B-B14F-4D97-AF65-F5344CB8AC3E}">
        <p14:creationId xmlns:p14="http://schemas.microsoft.com/office/powerpoint/2010/main" val="279473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76962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Since labor was usually performed away from the home</a:t>
            </a:r>
            <a:r>
              <a:rPr lang="en-US" sz="4800" b="1">
                <a:solidFill>
                  <a:srgbClr val="000000"/>
                </a:solidFill>
              </a:rPr>
              <a:t> …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09600" y="2971800"/>
            <a:ext cx="8001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the notion developed that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men should work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while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women kept house and raised children</a:t>
            </a:r>
            <a:r>
              <a:rPr lang="en-US" sz="48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09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>
                <a:cs typeface="Times New Roman" pitchFamily="18" charset="0"/>
              </a:rPr>
              <a:t>That group became the present-day </a:t>
            </a:r>
            <a:r>
              <a:rPr lang="en-US" sz="8000" b="1">
                <a:solidFill>
                  <a:srgbClr val="FF3300"/>
                </a:solidFill>
                <a:cs typeface="Times New Roman" pitchFamily="18" charset="0"/>
              </a:rPr>
              <a:t>Democratic party</a:t>
            </a:r>
            <a:r>
              <a:rPr lang="en-US" sz="8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896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0010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Middle classes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constituted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much of the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market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for luxury goods such as housewares and fine furniture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44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1534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In </a:t>
            </a: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working-class</a:t>
            </a: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 families, men often worked in factories or at low-paying crafts; </a:t>
            </a: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women often worked at home</a:t>
            </a:r>
            <a:r>
              <a:rPr lang="en-US" sz="44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04800" y="3581400"/>
            <a:ext cx="8382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Families lived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just above the poverty level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856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153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Were most often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recent immigrants</a:t>
            </a:r>
            <a:r>
              <a:rPr lang="en-US" sz="54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04800" y="2819400"/>
            <a:ext cx="84582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1840s and 1850s: when the great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immigration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waves from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Ireland and then Germany</a:t>
            </a:r>
            <a:r>
              <a:rPr lang="en-US" sz="5400" b="1">
                <a:solidFill>
                  <a:srgbClr val="000000"/>
                </a:solidFill>
              </a:rPr>
              <a:t> arrived</a:t>
            </a:r>
          </a:p>
        </p:txBody>
      </p:sp>
    </p:spTree>
    <p:extLst>
      <p:ext uri="{BB962C8B-B14F-4D97-AF65-F5344CB8AC3E}">
        <p14:creationId xmlns:p14="http://schemas.microsoft.com/office/powerpoint/2010/main" val="19929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1534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Met with </a:t>
            </a: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hostility</a:t>
            </a: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, especially from the working classes, who feared competition for low-paying jobs</a:t>
            </a:r>
            <a:r>
              <a:rPr lang="en-US" sz="4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81000" y="3429000"/>
            <a:ext cx="8382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Irish, in particular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, were subject to wide­spread bias, directed in part at their Catholicism.</a:t>
            </a:r>
            <a:endParaRPr lang="en-US" sz="48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2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0010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1830s and 1840s,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religious, ethnic, and/or class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strife could escalate to violence </a:t>
            </a:r>
          </a:p>
        </p:txBody>
      </p:sp>
    </p:spTree>
    <p:extLst>
      <p:ext uri="{BB962C8B-B14F-4D97-AF65-F5344CB8AC3E}">
        <p14:creationId xmlns:p14="http://schemas.microsoft.com/office/powerpoint/2010/main" val="13680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696200" cy="411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8800" b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THE SOUTH AND RURAL LIFE</a:t>
            </a:r>
            <a:r>
              <a:rPr lang="en-US" sz="88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972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2296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Few major urban centers in the South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3124200"/>
            <a:ext cx="7315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FF3300"/>
                </a:solidFill>
              </a:rPr>
              <a:t>(agricultural economy)</a:t>
            </a:r>
          </a:p>
        </p:txBody>
      </p:sp>
    </p:spTree>
    <p:extLst>
      <p:ext uri="{BB962C8B-B14F-4D97-AF65-F5344CB8AC3E}">
        <p14:creationId xmlns:p14="http://schemas.microsoft.com/office/powerpoint/2010/main" val="84462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3400" y="2819400"/>
            <a:ext cx="80010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(Massachusetts, the most populous state, had 153 people per square mile</a:t>
            </a:r>
            <a:r>
              <a:rPr lang="en-US" sz="5400" b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57200" y="0"/>
            <a:ext cx="84582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1860 the population density of Georgia was 18 people per square mile</a:t>
            </a:r>
            <a:r>
              <a:rPr lang="en-US" sz="5400" b="1">
                <a:solidFill>
                  <a:srgbClr val="000000"/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45319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autoUpdateAnimBg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80010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000000"/>
                </a:solidFill>
                <a:cs typeface="Times New Roman" pitchFamily="18" charset="0"/>
              </a:rPr>
              <a:t>Not enough people around to support organized cultural and leisure events</a:t>
            </a:r>
            <a:r>
              <a:rPr lang="en-US" sz="72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85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78486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While the North developed canals, railroads, and highways, the South did not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86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79248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Jackson accused Adams</a:t>
            </a:r>
            <a:r>
              <a:rPr lang="en-US" sz="5400" b="1">
                <a:cs typeface="Times New Roman" pitchFamily="18" charset="0"/>
              </a:rPr>
              <a:t> of being a corrupt career politician, while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Adams accused Jackson</a:t>
            </a:r>
            <a:r>
              <a:rPr lang="en-US" sz="5400" b="1">
                <a:cs typeface="Times New Roman" pitchFamily="18" charset="0"/>
              </a:rPr>
              <a:t> of being a stupid and violent drunkard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56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01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South did not develop a strong market economy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81000" y="2819400"/>
            <a:ext cx="83058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Wealthiest Southern citizens consisted mainly of plantation owners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747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77724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More than three-quarters of white Southerners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owned no slaves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. Of the rest, half owned five or fewer slaves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949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Southern Paternalism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76962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relied on the perception of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blacks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as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childlike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and unable to take care of themselves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605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utoUpdateAnimBg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457200"/>
            <a:ext cx="77724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cs typeface="Times New Roman" pitchFamily="18" charset="0"/>
              </a:rPr>
              <a:t>Slave owners almost always </a:t>
            </a:r>
            <a:r>
              <a:rPr lang="en-US" sz="4000" b="1">
                <a:solidFill>
                  <a:srgbClr val="FF3300"/>
                </a:solidFill>
                <a:cs typeface="Times New Roman" pitchFamily="18" charset="0"/>
              </a:rPr>
              <a:t>converted their slaves to Christianity</a:t>
            </a:r>
            <a:r>
              <a:rPr lang="en-US" sz="4000" b="1">
                <a:solidFill>
                  <a:srgbClr val="000000"/>
                </a:solidFill>
                <a:cs typeface="Times New Roman" pitchFamily="18" charset="0"/>
              </a:rPr>
              <a:t>, again convinced that they were serving the slaves' best interests. The </a:t>
            </a:r>
            <a:r>
              <a:rPr lang="en-US" sz="4000" b="1">
                <a:solidFill>
                  <a:srgbClr val="FF3300"/>
                </a:solidFill>
                <a:cs typeface="Times New Roman" pitchFamily="18" charset="0"/>
              </a:rPr>
              <a:t>Africans, in turn, adapted Christianity to their cultures</a:t>
            </a:r>
            <a:r>
              <a:rPr lang="en-US" sz="4000" b="1">
                <a:solidFill>
                  <a:srgbClr val="000000"/>
                </a:solidFill>
                <a:cs typeface="Times New Roman" pitchFamily="18" charset="0"/>
              </a:rPr>
              <a:t> and incorporated their own religions and traditions into their new faith</a:t>
            </a:r>
            <a:r>
              <a:rPr lang="en-US" sz="4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51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0772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most worked extremely long hours at difficult and tedious labor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430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533400" y="3886200"/>
            <a:ext cx="8153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FF3300"/>
                </a:solidFill>
                <a:cs typeface="Times New Roman" pitchFamily="18" charset="0"/>
              </a:rPr>
              <a:t>(importing African slaves was banned in 1808, making it essential to keep one's slaves alive and reproducing)</a:t>
            </a:r>
            <a:r>
              <a:rPr lang="en-US" sz="36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4800" y="457200"/>
            <a:ext cx="8229600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000000"/>
                </a:solidFill>
              </a:rPr>
              <a:t>But remember …. Slaves were an investment</a:t>
            </a:r>
          </a:p>
        </p:txBody>
      </p:sp>
    </p:spTree>
    <p:extLst>
      <p:ext uri="{BB962C8B-B14F-4D97-AF65-F5344CB8AC3E}">
        <p14:creationId xmlns:p14="http://schemas.microsoft.com/office/powerpoint/2010/main" val="170671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Majority of Southern planters farmed smaller tracts of land</a:t>
            </a:r>
            <a:r>
              <a:rPr lang="en-US" sz="4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91540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Yeomen</a:t>
            </a: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 owned no slaves and worked their small tracts of land with only their families. Most were of </a:t>
            </a: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Scottish and Irish descent</a:t>
            </a: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 and farmed in the hills, which were unsuitable for plantation farming</a:t>
            </a:r>
            <a:r>
              <a:rPr lang="en-US" sz="4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778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0772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South was also home to more than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250,000 free blacks</a:t>
            </a:r>
            <a:r>
              <a:rPr lang="en-US" sz="54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81000" y="2971800"/>
            <a:ext cx="83058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Black codes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, prevented them from owning guns, drinking liquor, and assembling in groups of more than three </a:t>
            </a:r>
          </a:p>
        </p:txBody>
      </p:sp>
    </p:spTree>
    <p:extLst>
      <p:ext uri="{BB962C8B-B14F-4D97-AF65-F5344CB8AC3E}">
        <p14:creationId xmlns:p14="http://schemas.microsoft.com/office/powerpoint/2010/main" val="29230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utoUpdateAnimBg="0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78486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Prejudice was a constant fact of life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07720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Some were </a:t>
            </a: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mulattos</a:t>
            </a:r>
            <a:r>
              <a:rPr lang="en-US" sz="4400" b="1">
                <a:solidFill>
                  <a:srgbClr val="000000"/>
                </a:solidFill>
                <a:cs typeface="Times New Roman" pitchFamily="18" charset="0"/>
              </a:rPr>
              <a:t>, (mostly descendants of wealthy whites) and led lives of relative luxury and refinement in the Deep South, particularly in and around New Orleans</a:t>
            </a:r>
            <a:r>
              <a:rPr lang="en-US" sz="4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115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305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RELIGIOUS AND SOCIAL MOVEMENTS</a:t>
            </a:r>
            <a:endParaRPr lang="en-US" sz="7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94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077200" cy="594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9600" b="1">
                <a:cs typeface="Times New Roman" pitchFamily="18" charset="0"/>
              </a:rPr>
              <a:t>The modern political campaign was born</a:t>
            </a:r>
            <a:r>
              <a:rPr lang="en-US" sz="9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181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7848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Impulse to improve the lives of others 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8001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Early social reform movements grew out of the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Second Great Awakening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048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Second Great Awakening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began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in the Northeast in the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1790s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81000" y="2971800"/>
            <a:ext cx="80010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Gave birth to numerous societies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dedicated to saving humanity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from its own worst impulses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99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77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</a:rPr>
              <a:t>Movement spread to South and West …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81000" y="2819400"/>
            <a:ext cx="8382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8000" b="1">
                <a:solidFill>
                  <a:srgbClr val="000000"/>
                </a:solidFill>
              </a:rPr>
              <a:t>churches began to replace revivals</a:t>
            </a:r>
          </a:p>
        </p:txBody>
      </p:sp>
      <p:sp>
        <p:nvSpPr>
          <p:cNvPr id="59396" name="WordArt 4"/>
          <p:cNvSpPr>
            <a:spLocks noChangeArrowheads="1" noChangeShapeType="1" noTextEdit="1"/>
          </p:cNvSpPr>
          <p:nvPr/>
        </p:nvSpPr>
        <p:spPr bwMode="auto">
          <a:xfrm>
            <a:off x="1143000" y="990600"/>
            <a:ext cx="6019800" cy="3886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Hallelujah!</a:t>
            </a:r>
          </a:p>
        </p:txBody>
      </p:sp>
    </p:spTree>
    <p:extLst>
      <p:ext uri="{BB962C8B-B14F-4D97-AF65-F5344CB8AC3E}">
        <p14:creationId xmlns:p14="http://schemas.microsoft.com/office/powerpoint/2010/main" val="186362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utoUpdateAnimBg="0"/>
      <p:bldP spid="59396" grpId="0" animBg="1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Most active members of reform groups were women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04800" y="3048000"/>
            <a:ext cx="85344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Temperance societies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achieved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nationwide prohibition in 1919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07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9248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Popularized the notion that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society is responsible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for the welfare of its least fortunate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533400" y="3810000"/>
            <a:ext cx="8077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 u="sng">
                <a:solidFill>
                  <a:srgbClr val="000000"/>
                </a:solidFill>
                <a:cs typeface="Times New Roman" pitchFamily="18" charset="0"/>
              </a:rPr>
              <a:t>Penitent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iaries sought to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rehabilitate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criminals </a:t>
            </a:r>
          </a:p>
        </p:txBody>
      </p:sp>
    </p:spTree>
    <p:extLst>
      <p:ext uri="{BB962C8B-B14F-4D97-AF65-F5344CB8AC3E}">
        <p14:creationId xmlns:p14="http://schemas.microsoft.com/office/powerpoint/2010/main" val="116199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7924800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8800" b="1">
                <a:solidFill>
                  <a:srgbClr val="000000"/>
                </a:solidFill>
                <a:cs typeface="Times New Roman" pitchFamily="18" charset="0"/>
              </a:rPr>
              <a:t>Other important movements of the period</a:t>
            </a:r>
            <a:r>
              <a:rPr lang="en-US" sz="88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10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82296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The Shakers, a utopian group that splintered from the Quakers</a:t>
            </a:r>
            <a:r>
              <a:rPr lang="en-US" sz="4800" b="1">
                <a:solidFill>
                  <a:srgbClr val="000000"/>
                </a:solidFill>
              </a:rPr>
              <a:t> …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533400" y="2362200"/>
            <a:ext cx="80772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isolated themselves in communes where they shared work and its rewards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35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utoUpdateAnimBg="0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Shakers practiced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celibacy</a:t>
            </a:r>
            <a:r>
              <a:rPr lang="en-US" sz="6600" b="1">
                <a:solidFill>
                  <a:srgbClr val="FF3300"/>
                </a:solidFill>
              </a:rPr>
              <a:t> …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457200" y="2819400"/>
            <a:ext cx="8229600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000000"/>
                </a:solidFill>
                <a:cs typeface="Times New Roman" pitchFamily="18" charset="0"/>
              </a:rPr>
              <a:t>their numbers, not surprisingly, diminished</a:t>
            </a:r>
            <a:r>
              <a:rPr lang="en-US" sz="7200" b="1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397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utoUpdateAnimBg="0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Other Utopian groups included the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Oneida community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in New York, the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New Harmony community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in Indiana, and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Brook Farm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in Massachusetts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04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533400" y="838200"/>
            <a:ext cx="8001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Joseph Smith formed the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Mormon Church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of Jesus Christ of Latter-Day Saints in 1830</a:t>
            </a:r>
            <a:r>
              <a:rPr lang="en-US" sz="4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04800" y="3810000"/>
            <a:ext cx="80772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Strong opposition in the East and Midwest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851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He dismissed numerous government -officials and replaced them with political supporters</a:t>
            </a:r>
            <a:r>
              <a:rPr lang="en-US" sz="4400" b="1"/>
              <a:t>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4800" y="3276600"/>
            <a:ext cx="85344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Trading jobs for political favors came to be known as the "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spoils system</a:t>
            </a:r>
            <a:r>
              <a:rPr lang="en-US" sz="5400" b="1">
                <a:cs typeface="Times New Roman" pitchFamily="18" charset="0"/>
              </a:rPr>
              <a:t>."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041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78486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Mormons made the long, difficult trek to the Salt Lake Valley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381000" y="3429000"/>
            <a:ext cx="8763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7200" b="1">
                <a:solidFill>
                  <a:srgbClr val="000000"/>
                </a:solidFill>
                <a:cs typeface="Times New Roman" pitchFamily="18" charset="0"/>
              </a:rPr>
              <a:t>… came to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dominate the Utah territory</a:t>
            </a:r>
            <a:r>
              <a:rPr lang="en-US" sz="72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892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utoUpdateAnimBg="0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058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Women's rights movement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was born in the mid-nineteenth century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381000" y="2895600"/>
            <a:ext cx="80772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Seneca Falls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Convention, held in 1848 </a:t>
            </a:r>
          </a:p>
        </p:txBody>
      </p:sp>
    </p:spTree>
    <p:extLst>
      <p:ext uri="{BB962C8B-B14F-4D97-AF65-F5344CB8AC3E}">
        <p14:creationId xmlns:p14="http://schemas.microsoft.com/office/powerpoint/2010/main" val="315934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83058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Its leaders: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Lucretia Mott and Elizabeth Cady Stanton</a:t>
            </a:r>
            <a:r>
              <a:rPr lang="en-US" sz="54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04800" y="3200400"/>
            <a:ext cx="86106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Stanton teamed up with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Susan B. Anthony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and founded the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National Women's Suffrage Association</a:t>
            </a: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 in 1869</a:t>
            </a:r>
            <a:r>
              <a:rPr lang="en-US" sz="48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458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2296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Horace Mann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was instrumental in pushing for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public education 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304800" y="3124200"/>
            <a:ext cx="85344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lengthened the school year</a:t>
            </a:r>
            <a:r>
              <a:rPr lang="en-US" sz="6000" b="1">
                <a:solidFill>
                  <a:srgbClr val="000000"/>
                </a:solidFill>
              </a:rPr>
              <a:t> 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used the first standardized books </a:t>
            </a:r>
          </a:p>
        </p:txBody>
      </p:sp>
    </p:spTree>
    <p:extLst>
      <p:ext uri="{BB962C8B-B14F-4D97-AF65-F5344CB8AC3E}">
        <p14:creationId xmlns:p14="http://schemas.microsoft.com/office/powerpoint/2010/main" val="354934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utoUpdateAnimBg="0"/>
    </p:bld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8486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8000" b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THE ABOLITION MOVEMENT</a:t>
            </a:r>
            <a:r>
              <a:rPr lang="en-US" sz="8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533400" y="3200400"/>
            <a:ext cx="80772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Before the 1830s,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few whites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fought for the liberation of the slaves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003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1534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Most anti-slavery whites sought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gradual abolition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, coupled with a movement to return blacks to Africa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844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1534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Moderates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wanted emancipation to take place slowly 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57200" y="3352800"/>
            <a:ext cx="81534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Immediatists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, as their name implies, wanted emancipation at once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67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0772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Immediatist William Lloyd Garrison began publishing a popular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abolitionist newspaper called the </a:t>
            </a:r>
            <a:r>
              <a:rPr lang="en-US" sz="5400" b="1" i="1">
                <a:solidFill>
                  <a:srgbClr val="FF3300"/>
                </a:solidFill>
                <a:cs typeface="Times New Roman" pitchFamily="18" charset="0"/>
              </a:rPr>
              <a:t>Liberator</a:t>
            </a:r>
            <a:r>
              <a:rPr lang="en-US" sz="54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in 1831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84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0772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In the 1840s,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Frederick Douglass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 began publishing his influential newspaper </a:t>
            </a:r>
            <a:r>
              <a:rPr lang="en-US" sz="6600" b="1" i="1">
                <a:solidFill>
                  <a:srgbClr val="FF3300"/>
                </a:solidFill>
                <a:cs typeface="Times New Roman" pitchFamily="18" charset="0"/>
              </a:rPr>
              <a:t>The North Star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38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533400" y="838200"/>
            <a:ext cx="81534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Other prominent black abolitionists included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Harriet Tubman</a:t>
            </a:r>
            <a:r>
              <a:rPr lang="en-US" sz="6000" b="1">
                <a:solidFill>
                  <a:srgbClr val="FF3300"/>
                </a:solidFill>
              </a:rPr>
              <a:t>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and Sojourner Truth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982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01000" cy="557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Jacksonian democracy</a:t>
            </a:r>
            <a:r>
              <a:rPr lang="en-US" sz="7200" b="1">
                <a:cs typeface="Times New Roman" pitchFamily="18" charset="0"/>
              </a:rPr>
              <a:t> replaced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Jeffersonian democracy</a:t>
            </a:r>
            <a:r>
              <a:rPr lang="en-US" sz="7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124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458200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Jefferson had conceived of a nation governed by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middle- and upper-class educated property holders</a:t>
            </a:r>
            <a:r>
              <a:rPr lang="en-US" sz="5400" b="1">
                <a:cs typeface="Times New Roman" pitchFamily="18" charset="0"/>
              </a:rPr>
              <a:t>, in which the government would be only as large as absolutely necessary </a:t>
            </a:r>
          </a:p>
        </p:txBody>
      </p:sp>
    </p:spTree>
    <p:extLst>
      <p:ext uri="{BB962C8B-B14F-4D97-AF65-F5344CB8AC3E}">
        <p14:creationId xmlns:p14="http://schemas.microsoft.com/office/powerpoint/2010/main" val="20946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05800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Jacksonian democracy was based on universal manhood suffrage, meaning the extension of voting rights to all white males, even those who did not own property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217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8153400" cy="557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7200" b="1">
                <a:solidFill>
                  <a:srgbClr val="000000"/>
                </a:solidFill>
                <a:cs typeface="Times New Roman" pitchFamily="18" charset="0"/>
              </a:rPr>
              <a:t>THE ELECTION OF 1824 AND JOHN QUINCY ADAMS' PRESIDENCY</a:t>
            </a:r>
            <a:r>
              <a:rPr lang="en-US" sz="72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44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7630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000" b="1">
                <a:cs typeface="Times New Roman" pitchFamily="18" charset="0"/>
              </a:rPr>
              <a:t>A </a:t>
            </a:r>
            <a:r>
              <a:rPr lang="en-US" sz="8000" b="1">
                <a:solidFill>
                  <a:srgbClr val="FF3300"/>
                </a:solidFill>
                <a:cs typeface="Times New Roman" pitchFamily="18" charset="0"/>
              </a:rPr>
              <a:t>strong presidency</a:t>
            </a:r>
            <a:r>
              <a:rPr lang="en-US" sz="8000" b="1">
                <a:cs typeface="Times New Roman" pitchFamily="18" charset="0"/>
              </a:rPr>
              <a:t> also characterized Jacksonian democracy</a:t>
            </a:r>
            <a:r>
              <a:rPr lang="en-US" sz="8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71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153400" cy="557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cs typeface="Times New Roman" pitchFamily="18" charset="0"/>
              </a:rPr>
              <a:t>Jacksonian democracy is </a:t>
            </a:r>
            <a:r>
              <a:rPr lang="en-US" sz="7200" b="1" u="sng">
                <a:cs typeface="Times New Roman" pitchFamily="18" charset="0"/>
              </a:rPr>
              <a:t>not</a:t>
            </a:r>
            <a:r>
              <a:rPr lang="en-US" sz="7200" b="1">
                <a:cs typeface="Times New Roman" pitchFamily="18" charset="0"/>
              </a:rPr>
              <a:t> a </a:t>
            </a:r>
            <a:r>
              <a:rPr lang="en-US" sz="7200" b="1" u="sng">
                <a:cs typeface="Times New Roman" pitchFamily="18" charset="0"/>
              </a:rPr>
              <a:t>coherent vision</a:t>
            </a:r>
            <a:r>
              <a:rPr lang="en-US" sz="7200" b="1">
                <a:cs typeface="Times New Roman" pitchFamily="18" charset="0"/>
              </a:rPr>
              <a:t> of how a government should function</a:t>
            </a:r>
            <a:r>
              <a:rPr lang="en-US" sz="7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79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81000" y="685800"/>
            <a:ext cx="83058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Strongest support came from the western frontier states</a:t>
            </a:r>
            <a:r>
              <a:rPr lang="en-US" sz="4800" b="1"/>
              <a:t>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57200" y="2514600"/>
            <a:ext cx="79248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Jackson accordingly pursued an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aggressive Indian removal program</a:t>
            </a:r>
            <a:r>
              <a:rPr lang="en-US" sz="60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660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058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The Supreme Court had protected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Native American rights</a:t>
            </a:r>
            <a:r>
              <a:rPr lang="en-US" sz="6000" b="1">
                <a:cs typeface="Times New Roman" pitchFamily="18" charset="0"/>
              </a:rPr>
              <a:t> to their land in </a:t>
            </a:r>
            <a:r>
              <a:rPr lang="en-US" sz="6000" b="1" i="1">
                <a:solidFill>
                  <a:srgbClr val="FF3300"/>
                </a:solidFill>
                <a:cs typeface="Times New Roman" pitchFamily="18" charset="0"/>
              </a:rPr>
              <a:t>Cherokee Nation v. Georgia</a:t>
            </a:r>
            <a:r>
              <a:rPr lang="en-US" sz="6000" b="1" i="1">
                <a:cs typeface="Times New Roman" pitchFamily="18" charset="0"/>
              </a:rPr>
              <a:t> </a:t>
            </a:r>
            <a:r>
              <a:rPr lang="en-US" sz="6000" b="1">
                <a:cs typeface="Times New Roman" pitchFamily="18" charset="0"/>
              </a:rPr>
              <a:t>and </a:t>
            </a:r>
            <a:r>
              <a:rPr lang="en-US" sz="6000" b="1" i="1">
                <a:solidFill>
                  <a:srgbClr val="FF3300"/>
                </a:solidFill>
                <a:cs typeface="Times New Roman" pitchFamily="18" charset="0"/>
              </a:rPr>
              <a:t>Worcester v. Georgia</a:t>
            </a:r>
            <a:r>
              <a:rPr lang="en-US" sz="60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276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153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Jackson forcibly evicted tribes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84582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Removal Act of </a:t>
            </a:r>
            <a:r>
              <a:rPr lang="en-US" sz="6600" b="1" i="1">
                <a:solidFill>
                  <a:srgbClr val="FF3300"/>
                </a:solidFill>
                <a:cs typeface="Times New Roman" pitchFamily="18" charset="0"/>
              </a:rPr>
              <a:t>1830</a:t>
            </a:r>
            <a:r>
              <a:rPr lang="en-US" sz="6600" b="1" i="1">
                <a:cs typeface="Times New Roman" pitchFamily="18" charset="0"/>
              </a:rPr>
              <a:t> </a:t>
            </a:r>
            <a:r>
              <a:rPr lang="en-US" sz="6600" b="1">
                <a:cs typeface="Times New Roman" pitchFamily="18" charset="0"/>
              </a:rPr>
              <a:t>set in motion the events that resulted in the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Trail of Tears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555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79248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/>
              <a:t>Jackson wanted to “</a:t>
            </a:r>
            <a:r>
              <a:rPr lang="en-US" sz="6000" b="1">
                <a:solidFill>
                  <a:srgbClr val="FF3300"/>
                </a:solidFill>
              </a:rPr>
              <a:t>downsize</a:t>
            </a:r>
            <a:r>
              <a:rPr lang="en-US" sz="6000" b="1"/>
              <a:t>” the federal government.</a:t>
            </a:r>
          </a:p>
        </p:txBody>
      </p:sp>
    </p:spTree>
    <p:extLst>
      <p:ext uri="{BB962C8B-B14F-4D97-AF65-F5344CB8AC3E}">
        <p14:creationId xmlns:p14="http://schemas.microsoft.com/office/powerpoint/2010/main" val="37283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0772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He saw to it that the Second Bank of the United States failed</a:t>
            </a:r>
            <a:r>
              <a:rPr lang="en-US" sz="6600" b="1"/>
              <a:t>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81000" y="3810000"/>
            <a:ext cx="82296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Deposited Federal funds in state banks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3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/>
              <a:t>Remember, Clay (</a:t>
            </a:r>
            <a:r>
              <a:rPr lang="en-US" sz="6600" b="1">
                <a:solidFill>
                  <a:srgbClr val="FF3300"/>
                </a:solidFill>
              </a:rPr>
              <a:t>the American System</a:t>
            </a:r>
            <a:r>
              <a:rPr lang="en-US" sz="6600" b="1"/>
              <a:t>) had helped deny Jackson the presidency earlier</a:t>
            </a:r>
          </a:p>
        </p:txBody>
      </p:sp>
    </p:spTree>
    <p:extLst>
      <p:ext uri="{BB962C8B-B14F-4D97-AF65-F5344CB8AC3E}">
        <p14:creationId xmlns:p14="http://schemas.microsoft.com/office/powerpoint/2010/main" val="1933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1534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>
                <a:cs typeface="Times New Roman" pitchFamily="18" charset="0"/>
              </a:rPr>
              <a:t>Jackson put a halt to all programs associated with Clay's </a:t>
            </a:r>
            <a:r>
              <a:rPr lang="en-US" sz="8000" b="1">
                <a:solidFill>
                  <a:srgbClr val="FF3300"/>
                </a:solidFill>
                <a:cs typeface="Times New Roman" pitchFamily="18" charset="0"/>
              </a:rPr>
              <a:t>American System</a:t>
            </a:r>
            <a:r>
              <a:rPr lang="en-US" sz="8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011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01000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 b="1">
                <a:cs typeface="Times New Roman" pitchFamily="18" charset="0"/>
              </a:rPr>
              <a:t>made extensive use of the presidential veto</a:t>
            </a:r>
            <a:r>
              <a:rPr lang="en-US" sz="88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74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3058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turning point in presidential elections</a:t>
            </a:r>
            <a:r>
              <a:rPr lang="en-US" sz="6000" b="1">
                <a:solidFill>
                  <a:srgbClr val="000000"/>
                </a:solidFill>
              </a:rPr>
              <a:t> … 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majority of states now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allowed voters to choose their presidential electors</a:t>
            </a: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 directly</a:t>
            </a:r>
            <a:r>
              <a:rPr lang="en-US" sz="6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560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77724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cs typeface="Times New Roman" pitchFamily="18" charset="0"/>
              </a:rPr>
              <a:t>One of the major issues of Jackson's presidency focused on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nullification</a:t>
            </a:r>
            <a:r>
              <a:rPr lang="en-US" sz="7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38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229600" cy="557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cs typeface="Times New Roman" pitchFamily="18" charset="0"/>
              </a:rPr>
              <a:t> Individual states have the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right to disobey federal laws</a:t>
            </a:r>
            <a:r>
              <a:rPr lang="en-US" sz="7200" b="1">
                <a:cs typeface="Times New Roman" pitchFamily="18" charset="0"/>
              </a:rPr>
              <a:t> if they find them unconstitutional</a:t>
            </a:r>
            <a:r>
              <a:rPr lang="en-US" sz="7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639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81534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View expressed by Jefferson and Madison in the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Virginia and Kentucky Resolutions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47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620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 b="1">
                <a:cs typeface="Times New Roman" pitchFamily="18" charset="0"/>
              </a:rPr>
              <a:t>Tariff of </a:t>
            </a:r>
            <a:r>
              <a:rPr lang="en-US" sz="8800" b="1" i="1">
                <a:cs typeface="Times New Roman" pitchFamily="18" charset="0"/>
              </a:rPr>
              <a:t>1828</a:t>
            </a:r>
            <a:r>
              <a:rPr lang="en-US" sz="8800" b="1"/>
              <a:t>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3400" y="2362200"/>
            <a:ext cx="7848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also known as the </a:t>
            </a:r>
            <a:r>
              <a:rPr lang="en-US" sz="6000" b="1" i="1">
                <a:solidFill>
                  <a:srgbClr val="FF3300"/>
                </a:solidFill>
                <a:cs typeface="Times New Roman" pitchFamily="18" charset="0"/>
              </a:rPr>
              <a:t>Tariff of Abominations</a:t>
            </a:r>
            <a:r>
              <a:rPr lang="en-US" sz="6000" b="1" i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968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45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Became </a:t>
            </a:r>
            <a:r>
              <a:rPr lang="en-US" sz="4800" b="1">
                <a:cs typeface="Times New Roman" pitchFamily="18" charset="0"/>
              </a:rPr>
              <a:t>a national crisis during Jackson's administration</a:t>
            </a:r>
            <a:r>
              <a:rPr lang="en-US" sz="4800" b="1"/>
              <a:t>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57200" y="2362200"/>
            <a:ext cx="81534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Some states started to consider nullifying the tariff in 1830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180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81000" y="0"/>
            <a:ext cx="8763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1830 nullification movement failed</a:t>
            </a:r>
            <a:r>
              <a:rPr lang="en-US" sz="5400" b="1"/>
              <a:t> 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7924800" cy="48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Laid the groundwork for opposition to the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Tariff of </a:t>
            </a:r>
            <a:r>
              <a:rPr lang="en-US" sz="7200" b="1" i="1">
                <a:solidFill>
                  <a:srgbClr val="FF3300"/>
                </a:solidFill>
                <a:cs typeface="Times New Roman" pitchFamily="18" charset="0"/>
              </a:rPr>
              <a:t>1832</a:t>
            </a:r>
            <a:r>
              <a:rPr lang="en-US" sz="6000" b="1" i="1">
                <a:cs typeface="Times New Roman" pitchFamily="18" charset="0"/>
              </a:rPr>
              <a:t>, </a:t>
            </a:r>
            <a:r>
              <a:rPr lang="en-US" sz="6000" b="1">
                <a:cs typeface="Times New Roman" pitchFamily="18" charset="0"/>
              </a:rPr>
              <a:t>which South Carolina nullified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96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79248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FF3300"/>
                </a:solidFill>
              </a:rPr>
              <a:t>Compromise Tariff</a:t>
            </a:r>
            <a:r>
              <a:rPr lang="en-US" sz="4800" b="1"/>
              <a:t> (1833) agreed to reduce tariff gradually over time (1842) but </a:t>
            </a:r>
            <a:r>
              <a:rPr lang="en-US" sz="4800" b="1" u="sng"/>
              <a:t>gave president power to employ troops to collect</a:t>
            </a:r>
            <a:r>
              <a:rPr lang="en-US" sz="4800" b="1"/>
              <a:t> from the states.</a:t>
            </a:r>
          </a:p>
        </p:txBody>
      </p:sp>
    </p:spTree>
    <p:extLst>
      <p:ext uri="{BB962C8B-B14F-4D97-AF65-F5344CB8AC3E}">
        <p14:creationId xmlns:p14="http://schemas.microsoft.com/office/powerpoint/2010/main" val="420248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8001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Jackson threatened to call in troops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33400" y="2362200"/>
            <a:ext cx="8001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cs typeface="Times New Roman" pitchFamily="18" charset="0"/>
              </a:rPr>
              <a:t>crisis subsided with the compromise</a:t>
            </a:r>
            <a:r>
              <a:rPr lang="en-US" sz="7200" b="1"/>
              <a:t> 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85800" y="4953000"/>
            <a:ext cx="6934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/>
              <a:t>However ……..</a:t>
            </a:r>
          </a:p>
        </p:txBody>
      </p:sp>
    </p:spTree>
    <p:extLst>
      <p:ext uri="{BB962C8B-B14F-4D97-AF65-F5344CB8AC3E}">
        <p14:creationId xmlns:p14="http://schemas.microsoft.com/office/powerpoint/2010/main" val="418873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81000" y="685800"/>
            <a:ext cx="84582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>
                <a:cs typeface="Times New Roman" pitchFamily="18" charset="0"/>
              </a:rPr>
              <a:t> it would continue to be an issue until the </a:t>
            </a:r>
            <a:r>
              <a:rPr lang="en-US" sz="8000" b="1">
                <a:solidFill>
                  <a:srgbClr val="FF3300"/>
                </a:solidFill>
                <a:cs typeface="Times New Roman" pitchFamily="18" charset="0"/>
              </a:rPr>
              <a:t>War</a:t>
            </a:r>
            <a:r>
              <a:rPr lang="en-US" sz="8000" b="1">
                <a:solidFill>
                  <a:srgbClr val="FF3300"/>
                </a:solidFill>
              </a:rPr>
              <a:t> Between the States</a:t>
            </a:r>
          </a:p>
        </p:txBody>
      </p:sp>
    </p:spTree>
    <p:extLst>
      <p:ext uri="{BB962C8B-B14F-4D97-AF65-F5344CB8AC3E}">
        <p14:creationId xmlns:p14="http://schemas.microsoft.com/office/powerpoint/2010/main" val="25065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79248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Jackson's economic policies demonstrated his distrust of both big government and Northeastern power brokers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674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610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00"/>
                </a:solidFill>
                <a:cs typeface="Times New Roman" pitchFamily="18" charset="0"/>
              </a:rPr>
              <a:t>Democratic-Republican caucus chose William H. Crawford </a:t>
            </a: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7924800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Others--among them John Quincy Adams,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Henry Clay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, and Andrew Jackson--decided to challenge the nomination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823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85800" y="990600"/>
            <a:ext cx="8001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/>
              <a:t>(He may not have wanted BIG government, but he did want </a:t>
            </a:r>
            <a:r>
              <a:rPr lang="en-US" sz="6000" b="1">
                <a:solidFill>
                  <a:srgbClr val="FF3300"/>
                </a:solidFill>
              </a:rPr>
              <a:t>POWERFUL Presidency</a:t>
            </a:r>
            <a:r>
              <a:rPr lang="en-US" sz="6000" b="1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8543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09600" y="762000"/>
            <a:ext cx="8001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suspicious of paper money</a:t>
            </a:r>
            <a:r>
              <a:rPr lang="en-US" sz="5400" b="1"/>
              <a:t>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382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 b="1">
                <a:solidFill>
                  <a:srgbClr val="FF3300"/>
                </a:solidFill>
                <a:cs typeface="Times New Roman" pitchFamily="18" charset="0"/>
              </a:rPr>
              <a:t>Specie Circular</a:t>
            </a:r>
            <a:r>
              <a:rPr lang="en-US" sz="88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33400" y="3200400"/>
            <a:ext cx="79248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ended the policy of selling government land on credit (buyers now had to pay "hard cash")</a:t>
            </a:r>
          </a:p>
        </p:txBody>
      </p:sp>
    </p:spTree>
    <p:extLst>
      <p:ext uri="{BB962C8B-B14F-4D97-AF65-F5344CB8AC3E}">
        <p14:creationId xmlns:p14="http://schemas.microsoft.com/office/powerpoint/2010/main" val="391112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1534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dirty="0">
                <a:cs typeface="Times New Roman" pitchFamily="18" charset="0"/>
              </a:rPr>
              <a:t>… caused a money shortage, a sharp decrease in the treasury, and overall economic hardship</a:t>
            </a:r>
            <a:r>
              <a:rPr lang="en-US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14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6934200" cy="247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600" b="1">
                <a:solidFill>
                  <a:srgbClr val="FF3300"/>
                </a:solidFill>
                <a:cs typeface="Times New Roman" pitchFamily="18" charset="0"/>
              </a:rPr>
              <a:t>Slavery</a:t>
            </a:r>
            <a:r>
              <a:rPr lang="en-US" sz="156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743200" y="48006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4189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01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>
                <a:cs typeface="Times New Roman" pitchFamily="18" charset="0"/>
              </a:rPr>
              <a:t>controversial issue during Jackson's tenure</a:t>
            </a:r>
            <a:r>
              <a:rPr lang="en-US" sz="8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45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09600" y="762000"/>
            <a:ext cx="8001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South experienced several slave revolts</a:t>
            </a:r>
            <a:r>
              <a:rPr lang="en-US" sz="5400" b="1"/>
              <a:t>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57200" y="2590800"/>
            <a:ext cx="83820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 b="1">
                <a:solidFill>
                  <a:srgbClr val="FF3300"/>
                </a:solidFill>
                <a:cs typeface="Times New Roman" pitchFamily="18" charset="0"/>
              </a:rPr>
              <a:t>Nat Turner's Rebellion</a:t>
            </a:r>
            <a:r>
              <a:rPr lang="en-US" sz="88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08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382000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Turner had a vision</a:t>
            </a:r>
            <a:r>
              <a:rPr lang="en-US" sz="6600" b="1"/>
              <a:t> and </a:t>
            </a:r>
            <a:r>
              <a:rPr lang="en-US" sz="6600" b="1">
                <a:cs typeface="Times New Roman" pitchFamily="18" charset="0"/>
              </a:rPr>
              <a:t>took this vision as a sign from God that a black liberation movement would succeed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99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8229600" cy="557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cs typeface="Times New Roman" pitchFamily="18" charset="0"/>
              </a:rPr>
              <a:t>rallied a gang that proceeded to kill and then mutilate the corpses of sixty whites</a:t>
            </a:r>
            <a:r>
              <a:rPr lang="en-US" sz="7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775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3820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In retaliation, 200 slaves were executed</a:t>
            </a:r>
            <a:r>
              <a:rPr lang="en-US" sz="6600" b="1"/>
              <a:t>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04800" y="2362200"/>
            <a:ext cx="8458200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States passed a series of restrictive laws, known as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black codes</a:t>
            </a:r>
            <a:r>
              <a:rPr lang="en-US" sz="5400" b="1">
                <a:cs typeface="Times New Roman" pitchFamily="18" charset="0"/>
              </a:rPr>
              <a:t>, prohibiting blacks from congregating and learning to read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39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71628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7200" b="1">
                <a:latin typeface="Tahoma" pitchFamily="34" charset="0"/>
                <a:cs typeface="Tahoma" pitchFamily="34" charset="0"/>
              </a:rPr>
              <a:t>THE ELECTION OF 1836 AND THE RISE OF THE </a:t>
            </a:r>
            <a:r>
              <a:rPr lang="en-US" sz="72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WHIGS</a:t>
            </a:r>
            <a:r>
              <a:rPr lang="en-US" sz="7200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48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88392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Of the four,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Andrew Jackson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 received the greatest number of popular votes and electoral votes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682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6106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Jackson's Democratic party could not represent the interests of all its constituencies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4800" y="2743200"/>
            <a:ext cx="88392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Northern abolitionists, Southern plantation owners, Western pioneers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120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077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Opposition party, the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Whigs</a:t>
            </a:r>
            <a:r>
              <a:rPr lang="en-US" sz="6000" b="1">
                <a:cs typeface="Times New Roman" pitchFamily="18" charset="0"/>
              </a:rPr>
              <a:t>, was formed</a:t>
            </a:r>
            <a:r>
              <a:rPr lang="en-US" sz="6000" b="1"/>
              <a:t> 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84582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… loose coalition that shared opposition to one or more of the Democrats' policies</a:t>
            </a:r>
            <a:r>
              <a:rPr lang="en-US" sz="6000" b="1"/>
              <a:t>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57200" y="304800"/>
            <a:ext cx="3124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FF3300"/>
                </a:solidFill>
              </a:rPr>
              <a:t>1834</a:t>
            </a:r>
          </a:p>
        </p:txBody>
      </p:sp>
    </p:spTree>
    <p:extLst>
      <p:ext uri="{BB962C8B-B14F-4D97-AF65-F5344CB8AC3E}">
        <p14:creationId xmlns:p14="http://schemas.microsoft.com/office/powerpoint/2010/main" val="20053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533400" y="0"/>
            <a:ext cx="8305800" cy="649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Whigs believed in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government activism</a:t>
            </a:r>
            <a:r>
              <a:rPr lang="en-US" sz="6000" b="1">
                <a:cs typeface="Times New Roman" pitchFamily="18" charset="0"/>
              </a:rPr>
              <a:t> --</a:t>
            </a:r>
            <a:r>
              <a:rPr lang="en-US" sz="6000" b="1"/>
              <a:t> </a:t>
            </a:r>
            <a:r>
              <a:rPr lang="en-US" sz="6000" b="1">
                <a:cs typeface="Times New Roman" pitchFamily="18" charset="0"/>
              </a:rPr>
              <a:t>supported the temperance movement and enforcement of the Sabbath</a:t>
            </a:r>
            <a:r>
              <a:rPr lang="en-US" sz="6000" b="1"/>
              <a:t> (Sunday Blue Laws)</a:t>
            </a:r>
          </a:p>
        </p:txBody>
      </p:sp>
    </p:spTree>
    <p:extLst>
      <p:ext uri="{BB962C8B-B14F-4D97-AF65-F5344CB8AC3E}">
        <p14:creationId xmlns:p14="http://schemas.microsoft.com/office/powerpoint/2010/main" val="397489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1836, Jackson supported his second vice-president, democrat Martin Van Buren</a:t>
            </a:r>
            <a:r>
              <a:rPr lang="en-US" sz="6600" b="1"/>
              <a:t>, who …</a:t>
            </a:r>
          </a:p>
        </p:txBody>
      </p:sp>
    </p:spTree>
    <p:extLst>
      <p:ext uri="{BB962C8B-B14F-4D97-AF65-F5344CB8AC3E}">
        <p14:creationId xmlns:p14="http://schemas.microsoft.com/office/powerpoint/2010/main" val="235815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57200" y="0"/>
            <a:ext cx="8229600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had the misfortune to take over the presidency just as the country entered a major economic crisis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(Panic of 1837) </a:t>
            </a:r>
          </a:p>
        </p:txBody>
      </p:sp>
    </p:spTree>
    <p:extLst>
      <p:ext uri="{BB962C8B-B14F-4D97-AF65-F5344CB8AC3E}">
        <p14:creationId xmlns:p14="http://schemas.microsoft.com/office/powerpoint/2010/main" val="25241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Van Buren made the situation worse by continuing Jackson's policy of favoring hard currency</a:t>
            </a:r>
            <a:r>
              <a:rPr lang="en-US" sz="5400" b="1"/>
              <a:t> 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457200" y="4114800"/>
            <a:ext cx="86868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Downturn lasted through Van Buren's term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08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001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1841, former military hero William Henry Harrison became the first Whig president</a:t>
            </a:r>
            <a:r>
              <a:rPr lang="en-US" sz="6000" b="1"/>
              <a:t> 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81000" y="4191000"/>
            <a:ext cx="83058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He died of pneumonia a month after taking office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0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34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John Tyler</a:t>
            </a:r>
            <a:r>
              <a:rPr lang="en-US" sz="4400" b="1">
                <a:cs typeface="Times New Roman" pitchFamily="18" charset="0"/>
              </a:rPr>
              <a:t>, a former Democrat, assumed the presidency …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153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began championing states' rights</a:t>
            </a:r>
            <a:r>
              <a:rPr lang="en-US" sz="6000" b="1"/>
              <a:t> …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81000" y="4114800"/>
            <a:ext cx="83058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much to his own party's chagrin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8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utoUpdateAnimBg="0"/>
      <p:bldP spid="53252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7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He alienated Whig leadership</a:t>
            </a:r>
            <a:r>
              <a:rPr lang="en-US" sz="4400" b="1"/>
              <a:t> 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4582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… referred to as the "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president without a party</a:t>
            </a:r>
            <a:r>
              <a:rPr lang="en-US" sz="5400" b="1">
                <a:cs typeface="Times New Roman" pitchFamily="18" charset="0"/>
              </a:rPr>
              <a:t>"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04800" y="3886200"/>
            <a:ext cx="88392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his presidency lasted only one term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832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utoUpdateAnimBg="0"/>
      <p:bldP spid="54276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7924800" cy="411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800" b="1">
                <a:latin typeface="Tahoma" pitchFamily="34" charset="0"/>
                <a:cs typeface="Tahoma" pitchFamily="34" charset="0"/>
              </a:rPr>
              <a:t>ECONOMIC HISTORY, 1800-1860</a:t>
            </a:r>
            <a:r>
              <a:rPr lang="en-US" sz="8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09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8534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000000"/>
                </a:solidFill>
                <a:cs typeface="Times New Roman" pitchFamily="18" charset="0"/>
              </a:rPr>
              <a:t>But none of the four had won a majority</a:t>
            </a:r>
            <a:r>
              <a:rPr lang="en-US" sz="6000" b="1">
                <a:solidFill>
                  <a:srgbClr val="000000"/>
                </a:solidFill>
              </a:rPr>
              <a:t>, so …….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228600" y="2819400"/>
            <a:ext cx="86106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election was decided in the House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 of Representatives</a:t>
            </a:r>
            <a:r>
              <a:rPr lang="en-US" sz="66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031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153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000" b="1">
                <a:latin typeface="Tahoma" pitchFamily="34" charset="0"/>
                <a:cs typeface="Tahoma" pitchFamily="34" charset="0"/>
              </a:rPr>
              <a:t>BEGINNINGS OF A MARKET ECONOMY</a:t>
            </a:r>
            <a:r>
              <a:rPr lang="en-US" sz="6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5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1534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Market economy</a:t>
            </a:r>
            <a:r>
              <a:rPr lang="en-US" sz="6000" b="1">
                <a:cs typeface="Times New Roman" pitchFamily="18" charset="0"/>
              </a:rPr>
              <a:t>: people trade their labor or goods for cash, which they then use to buy other people's labor or goods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31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0772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From the time the first settlers arrived most people made their own clothing and built their own furniture and homes </a:t>
            </a:r>
          </a:p>
        </p:txBody>
      </p:sp>
    </p:spTree>
    <p:extLst>
      <p:ext uri="{BB962C8B-B14F-4D97-AF65-F5344CB8AC3E}">
        <p14:creationId xmlns:p14="http://schemas.microsoft.com/office/powerpoint/2010/main" val="277169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5344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Developments in manufacturing and transportation changed all that.</a:t>
            </a:r>
            <a:r>
              <a:rPr lang="en-US" sz="5400" b="1"/>
              <a:t> 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04800" y="3733800"/>
            <a:ext cx="88392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Made it possible to mass produce goods and transport them across country cheaply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35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Market economies favor those who specialize</a:t>
            </a:r>
            <a:r>
              <a:rPr lang="en-US" sz="6000" b="1"/>
              <a:t> 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86106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Market economies grow more quickly and provide more services than subsistence economies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365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8229600" cy="411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 b="1">
                <a:cs typeface="Times New Roman" pitchFamily="18" charset="0"/>
              </a:rPr>
              <a:t>They also make people more interdependent</a:t>
            </a:r>
            <a:r>
              <a:rPr lang="en-US" sz="88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53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They are also much more prone to change</a:t>
            </a:r>
            <a:r>
              <a:rPr lang="en-US" sz="6000" b="1"/>
              <a:t> 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04800" y="2438400"/>
            <a:ext cx="883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3333CC"/>
                </a:solidFill>
                <a:cs typeface="Times New Roman" pitchFamily="18" charset="0"/>
              </a:rPr>
              <a:t>(see panics of 1819 and 1837)</a:t>
            </a:r>
            <a:r>
              <a:rPr lang="en-US" sz="4800" b="1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04800" y="3429000"/>
            <a:ext cx="8839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Changes are referred to as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boom-and-bust cycles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178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381000" y="685800"/>
            <a:ext cx="83820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War of 1812 and the events leading up to it forced the United States to become less dependent on imports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14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6200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The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cotton gin</a:t>
            </a:r>
            <a:r>
              <a:rPr lang="en-US" sz="5400" b="1">
                <a:cs typeface="Times New Roman" pitchFamily="18" charset="0"/>
              </a:rPr>
              <a:t>, invented in 1793, revolutionized Southern agriculture</a:t>
            </a:r>
            <a:r>
              <a:rPr lang="en-US" sz="5400" b="1"/>
              <a:t> 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533400" y="3886200"/>
            <a:ext cx="78486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Now easier and cheaper to use cotton 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04800" y="31242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Demand for cotton grew 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7315200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Spread of cotton as the region's chief crop also intensified the South's dependence on slave labor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857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Clay</a:t>
            </a:r>
            <a:r>
              <a:rPr lang="en-US" sz="5400" b="1">
                <a:solidFill>
                  <a:srgbClr val="000000"/>
                </a:solidFill>
                <a:cs typeface="Times New Roman" pitchFamily="18" charset="0"/>
              </a:rPr>
              <a:t> threw his support to Adams, thereby handing Adams the victory</a:t>
            </a:r>
            <a:r>
              <a:rPr lang="en-US" sz="5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228600" y="2971800"/>
            <a:ext cx="86106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… and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Clay</a:t>
            </a:r>
            <a:r>
              <a:rPr lang="en-US" sz="6600" b="1">
                <a:solidFill>
                  <a:srgbClr val="000000"/>
                </a:solidFill>
                <a:cs typeface="Times New Roman" pitchFamily="18" charset="0"/>
              </a:rPr>
              <a:t> was named Secretary of State</a:t>
            </a:r>
            <a:r>
              <a:rPr lang="en-US" sz="6600" b="1">
                <a:solidFill>
                  <a:srgbClr val="000000"/>
                </a:solidFill>
              </a:rPr>
              <a:t> </a:t>
            </a:r>
            <a:r>
              <a:rPr lang="en-US" sz="4000" b="1">
                <a:solidFill>
                  <a:srgbClr val="000000"/>
                </a:solidFill>
              </a:rPr>
              <a:t>(importance of this ..)</a:t>
            </a:r>
            <a:endParaRPr lang="en-US" sz="66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90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2296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Whitney</a:t>
            </a:r>
            <a:r>
              <a:rPr lang="en-US" sz="6600" b="1">
                <a:cs typeface="Times New Roman" pitchFamily="18" charset="0"/>
              </a:rPr>
              <a:t>'s second innovation was the use of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interchangeable parts</a:t>
            </a:r>
            <a:r>
              <a:rPr lang="en-US" sz="6600" b="1">
                <a:cs typeface="Times New Roman" pitchFamily="18" charset="0"/>
              </a:rPr>
              <a:t> in manufacturing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05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Interchangeable parts gave birth to the machine-tool industry</a:t>
            </a:r>
            <a:r>
              <a:rPr lang="en-US" sz="4400" b="1"/>
              <a:t> 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81000" y="2514600"/>
            <a:ext cx="8763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Whitney's advances helped promote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assembly line production</a:t>
            </a:r>
            <a:r>
              <a:rPr lang="en-US" sz="60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78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457200" y="0"/>
            <a:ext cx="83058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b="1">
                <a:latin typeface="Arial Narrow" pitchFamily="34" charset="0"/>
                <a:cs typeface="Times New Roman" pitchFamily="18" charset="0"/>
              </a:rPr>
              <a:t>THE NORTH AND THE TEXTILE INDUSTRY</a:t>
            </a:r>
            <a:r>
              <a:rPr lang="en-US" sz="5400"/>
              <a:t> 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61060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Machine technology, coupled with a U.S. embargo on British goods prior to and during the War of 1812 (England was then America's chief source of textiles), spurred the development of </a:t>
            </a: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textile mills in New England</a:t>
            </a:r>
            <a:r>
              <a:rPr lang="en-US" sz="44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475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3820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mills produced thread and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hired</a:t>
            </a:r>
            <a:r>
              <a:rPr lang="en-US" sz="6600" b="1">
                <a:cs typeface="Times New Roman" pitchFamily="18" charset="0"/>
              </a:rPr>
              <a:t> local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women</a:t>
            </a:r>
            <a:r>
              <a:rPr lang="en-US" sz="6600" b="1">
                <a:cs typeface="Times New Roman" pitchFamily="18" charset="0"/>
              </a:rPr>
              <a:t> to spin the thread into cloth at home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974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58200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Invention of the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first power loom in 1813</a:t>
            </a:r>
            <a:r>
              <a:rPr lang="en-US" sz="6600" b="1">
                <a:cs typeface="Times New Roman" pitchFamily="18" charset="0"/>
              </a:rPr>
              <a:t> meant that textile manufacturers could produce both thread and finished fabric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15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609600" y="762000"/>
            <a:ext cx="81534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Women who had previously woven their own fabrics at home started to buy cloth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902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1534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Growth of the textile industry resulted in a shortage of labor in New England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50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382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Manufacturers had to "sweeten the pot" to entice laborers 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04800" y="3657600"/>
            <a:ext cx="86106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almost all of whom were women from nearby farms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68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609600" y="914400"/>
            <a:ext cx="7620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7200" b="1">
                <a:cs typeface="Times New Roman" pitchFamily="18" charset="0"/>
              </a:rPr>
              <a:t>The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Lowell system</a:t>
            </a:r>
            <a:r>
              <a:rPr lang="en-US" sz="7200" b="1">
                <a:cs typeface="Times New Roman" pitchFamily="18" charset="0"/>
              </a:rPr>
              <a:t> 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57200" y="2667000"/>
            <a:ext cx="8001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also called the Waltham system</a:t>
            </a:r>
            <a:r>
              <a:rPr lang="en-US" sz="4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667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05800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Guaranteed employees housing in a </a:t>
            </a:r>
            <a:r>
              <a:rPr lang="en-US" sz="5400" b="1">
                <a:solidFill>
                  <a:schemeClr val="accent1"/>
                </a:solidFill>
                <a:cs typeface="Times New Roman" pitchFamily="18" charset="0"/>
              </a:rPr>
              <a:t>respectable, chaperoned boardinghouse</a:t>
            </a:r>
            <a:r>
              <a:rPr lang="en-US" sz="5400" b="1">
                <a:cs typeface="Times New Roman" pitchFamily="18" charset="0"/>
              </a:rPr>
              <a:t>, cash wages, and participation in cultural and social events organized by the mill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89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0772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>
                <a:solidFill>
                  <a:srgbClr val="000000"/>
                </a:solidFill>
                <a:cs typeface="Times New Roman" pitchFamily="18" charset="0"/>
              </a:rPr>
              <a:t>Opponents referred to Clay's appointment as the "</a:t>
            </a:r>
            <a:r>
              <a:rPr lang="en-US" sz="8000" b="1">
                <a:solidFill>
                  <a:srgbClr val="FF3300"/>
                </a:solidFill>
                <a:cs typeface="Times New Roman" pitchFamily="18" charset="0"/>
              </a:rPr>
              <a:t>corrupt bargain</a:t>
            </a:r>
            <a:r>
              <a:rPr lang="en-US" sz="8000" b="1">
                <a:solidFill>
                  <a:srgbClr val="000000"/>
                </a:solidFill>
                <a:cs typeface="Times New Roman" pitchFamily="18" charset="0"/>
              </a:rPr>
              <a:t>."</a:t>
            </a:r>
            <a:endParaRPr lang="en-US" sz="8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2296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lasted until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great waves of Irish immigration in the 1840s and 1850s</a:t>
            </a:r>
            <a:r>
              <a:rPr lang="en-US" sz="6600" b="1">
                <a:cs typeface="Times New Roman" pitchFamily="18" charset="0"/>
              </a:rPr>
              <a:t> made factory labor plentiful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728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Working conditions started to deteriorate</a:t>
            </a:r>
            <a:r>
              <a:rPr lang="en-US" sz="6600" b="1"/>
              <a:t> 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228600" y="2743200"/>
            <a:ext cx="8610600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cs typeface="Times New Roman" pitchFamily="18" charset="0"/>
              </a:rPr>
              <a:t>workers began to organize </a:t>
            </a:r>
            <a:r>
              <a:rPr lang="en-US" sz="7200" b="1">
                <a:solidFill>
                  <a:srgbClr val="FF3300"/>
                </a:solidFill>
                <a:cs typeface="Times New Roman" pitchFamily="18" charset="0"/>
              </a:rPr>
              <a:t>labor unions </a:t>
            </a:r>
          </a:p>
        </p:txBody>
      </p:sp>
    </p:spTree>
    <p:extLst>
      <p:ext uri="{BB962C8B-B14F-4D97-AF65-F5344CB8AC3E}">
        <p14:creationId xmlns:p14="http://schemas.microsoft.com/office/powerpoint/2010/main" val="203500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1534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Early unions in the mid-1800s met with strong, frequently violent opposition</a:t>
            </a:r>
            <a:r>
              <a:rPr lang="en-US" sz="4400" b="1"/>
              <a:t> 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381000" y="3124200"/>
            <a:ext cx="8382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>
                <a:cs typeface="Times New Roman" pitchFamily="18" charset="0"/>
              </a:rPr>
              <a:t>Still, they succeeded in </a:t>
            </a:r>
            <a:r>
              <a:rPr lang="en-US" sz="6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shortening</a:t>
            </a:r>
            <a:r>
              <a:rPr lang="en-US" sz="6000" b="1">
                <a:cs typeface="Times New Roman" pitchFamily="18" charset="0"/>
              </a:rPr>
              <a:t> the typical </a:t>
            </a:r>
            <a:r>
              <a:rPr lang="en-US" sz="6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workday to ten hours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813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1534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They also got the courts to confirm their right to organize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66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7696200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b="1">
                <a:latin typeface="Tahoma" pitchFamily="34" charset="0"/>
                <a:cs typeface="Tahoma" pitchFamily="34" charset="0"/>
              </a:rPr>
              <a:t>TRANSPORTATION: CANALS, RAILROADS, HIGHWAYS, AND STEAMSHIPS</a:t>
            </a:r>
            <a:r>
              <a:rPr lang="en-US" sz="5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11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058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Prior to the 1820s, travel and shipping along east-west routes was difficult</a:t>
            </a:r>
            <a:r>
              <a:rPr lang="en-US" sz="4400" b="1"/>
              <a:t> 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304800" y="2514600"/>
            <a:ext cx="83820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The construction of the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National Road</a:t>
            </a:r>
            <a:r>
              <a:rPr lang="en-US" sz="4800" b="1">
                <a:cs typeface="Times New Roman" pitchFamily="18" charset="0"/>
              </a:rPr>
              <a:t> from Maryland to West Virginia (and ultimately to central Ohio) made east-west travel easier</a:t>
            </a:r>
            <a:r>
              <a:rPr lang="en-US" sz="48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863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81000" y="685800"/>
            <a:ext cx="82296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Big change came with the completion of the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Erie Canal in 1825</a:t>
            </a:r>
            <a:r>
              <a:rPr lang="en-US" sz="5400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533400" y="3048000"/>
            <a:ext cx="82296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Linked the Great Lakes region to New York </a:t>
            </a:r>
          </a:p>
        </p:txBody>
      </p:sp>
    </p:spTree>
    <p:extLst>
      <p:ext uri="{BB962C8B-B14F-4D97-AF65-F5344CB8AC3E}">
        <p14:creationId xmlns:p14="http://schemas.microsoft.com/office/powerpoint/2010/main" val="39728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610600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cs typeface="Times New Roman" pitchFamily="18" charset="0"/>
              </a:rPr>
              <a:t>It became lucrative for a Midwestern merchant or farmer to sell his products to Eastern buyers, and as a result the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Northeast </a:t>
            </a:r>
            <a:r>
              <a:rPr lang="en-US" sz="4800" b="1">
                <a:cs typeface="Times New Roman" pitchFamily="18" charset="0"/>
              </a:rPr>
              <a:t>soon established itself as the United States'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center of commerce</a:t>
            </a:r>
            <a:r>
              <a:rPr lang="en-US" sz="48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066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83820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During the 1830s thousands of miles of canals were constructed </a:t>
            </a:r>
          </a:p>
        </p:txBody>
      </p:sp>
    </p:spTree>
    <p:extLst>
      <p:ext uri="{BB962C8B-B14F-4D97-AF65-F5344CB8AC3E}">
        <p14:creationId xmlns:p14="http://schemas.microsoft.com/office/powerpoint/2010/main" val="249094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229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Meanwhile, the railroads developed</a:t>
            </a:r>
            <a:r>
              <a:rPr lang="en-US" sz="6000" b="1"/>
              <a:t> 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381000" y="2971800"/>
            <a:ext cx="84582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By 1850, the canal era had ended</a:t>
            </a:r>
            <a:r>
              <a:rPr lang="en-US" sz="6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46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534400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800" b="1">
                <a:latin typeface="Arial Narrow" pitchFamily="34" charset="0"/>
                <a:cs typeface="Times New Roman" pitchFamily="18" charset="0"/>
              </a:rPr>
              <a:t>THE JACKSON PRESIDENCY AND JACKSONIAN DEMOCRACY</a:t>
            </a:r>
            <a:r>
              <a:rPr lang="en-US" sz="8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73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058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cs typeface="Times New Roman" pitchFamily="18" charset="0"/>
              </a:rPr>
              <a:t>Steamships</a:t>
            </a:r>
            <a:r>
              <a:rPr lang="en-US" sz="4400" b="1">
                <a:cs typeface="Times New Roman" pitchFamily="18" charset="0"/>
              </a:rPr>
              <a:t> became important freight carriers and replaced sailing ships for long sea voyages</a:t>
            </a:r>
            <a:r>
              <a:rPr lang="en-US" sz="4400" b="1"/>
              <a:t> 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381000" y="2819400"/>
            <a:ext cx="83820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By 1850 passengers could travel by steamship from New York to England in ten days</a:t>
            </a:r>
            <a:r>
              <a:rPr lang="en-US" sz="5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848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7630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America's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first railroads</a:t>
            </a:r>
            <a:r>
              <a:rPr lang="en-US" sz="5400" b="1">
                <a:cs typeface="Times New Roman" pitchFamily="18" charset="0"/>
              </a:rPr>
              <a:t> were built during the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1830s</a:t>
            </a:r>
            <a:r>
              <a:rPr lang="en-US" sz="5400" b="1"/>
              <a:t> but </a:t>
            </a:r>
            <a:r>
              <a:rPr lang="en-US" sz="5400" b="1">
                <a:cs typeface="Times New Roman" pitchFamily="18" charset="0"/>
              </a:rPr>
              <a:t>rail development proceeded slowly</a:t>
            </a:r>
            <a:r>
              <a:rPr lang="en-US" sz="5400" b="1"/>
              <a:t> due to varying gauges (width between tracks)</a:t>
            </a:r>
          </a:p>
        </p:txBody>
      </p:sp>
    </p:spTree>
    <p:extLst>
      <p:ext uri="{BB962C8B-B14F-4D97-AF65-F5344CB8AC3E}">
        <p14:creationId xmlns:p14="http://schemas.microsoft.com/office/powerpoint/2010/main" val="26882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79248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Government often paid the bill for conversion to common gauge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457200" y="3733800"/>
            <a:ext cx="8229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By 1853, New York and Chicago were linked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553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utoUpdateAnimBg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78486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Southern rail development was much slower, and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superior rails gave the North a huge advantage during the Civil War</a:t>
            </a:r>
            <a:r>
              <a:rPr lang="en-US" sz="54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153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77724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The </a:t>
            </a: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invention of the telegraph </a:t>
            </a:r>
            <a:r>
              <a:rPr lang="en-US" sz="6600" b="1">
                <a:cs typeface="Times New Roman" pitchFamily="18" charset="0"/>
              </a:rPr>
              <a:t>allowed immediate long-distance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13331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305800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Developments in transportation and communication </a:t>
            </a:r>
            <a:r>
              <a:rPr lang="en-US" sz="5400" b="1">
                <a:solidFill>
                  <a:srgbClr val="FF3300"/>
                </a:solidFill>
                <a:cs typeface="Times New Roman" pitchFamily="18" charset="0"/>
              </a:rPr>
              <a:t>during the first half of the nineteenth century</a:t>
            </a:r>
            <a:r>
              <a:rPr lang="en-US" sz="5400" b="1">
                <a:cs typeface="Times New Roman" pitchFamily="18" charset="0"/>
              </a:rPr>
              <a:t> revolutionized American commerce and culture</a:t>
            </a:r>
            <a:r>
              <a:rPr lang="en-US" sz="54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2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8001000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1700" b="1">
                <a:latin typeface="Arial Narrow" pitchFamily="34" charset="0"/>
                <a:cs typeface="Times New Roman" pitchFamily="18" charset="0"/>
              </a:rPr>
              <a:t>FARMING</a:t>
            </a:r>
            <a:r>
              <a:rPr lang="en-US" sz="11700"/>
              <a:t> 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79248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The most common profession throughout the first half of the nineteenth century</a:t>
            </a:r>
            <a:r>
              <a:rPr lang="en-US" sz="6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923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305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Many machines came into common use during this time</a:t>
            </a:r>
            <a:r>
              <a:rPr lang="en-US" sz="4400" b="1"/>
              <a:t> 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5344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FF3300"/>
                </a:solidFill>
                <a:cs typeface="Times New Roman" pitchFamily="18" charset="0"/>
              </a:rPr>
              <a:t>mechanical plow, sower, reaper, thresher, baler, and cotton gin</a:t>
            </a:r>
            <a:r>
              <a:rPr lang="en-US" sz="6600" b="1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12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3058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cs typeface="Times New Roman" pitchFamily="18" charset="0"/>
              </a:rPr>
              <a:t>Market economy changed farming.</a:t>
            </a:r>
            <a:r>
              <a:rPr lang="en-US" sz="6000" b="1"/>
              <a:t> </a:t>
            </a:r>
            <a:r>
              <a:rPr lang="en-US" sz="6000" b="1">
                <a:solidFill>
                  <a:srgbClr val="FF3300"/>
                </a:solidFill>
                <a:cs typeface="Times New Roman" pitchFamily="18" charset="0"/>
              </a:rPr>
              <a:t>In 1820 about one-third of all the food grown in the U.S. went to market</a:t>
            </a:r>
            <a:r>
              <a:rPr lang="en-US" sz="60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38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077200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Farming in the Northeast was becoming less profitable</a:t>
            </a:r>
            <a:r>
              <a:rPr lang="en-US" sz="4800" b="1">
                <a:cs typeface="Times New Roman" pitchFamily="18" charset="0"/>
              </a:rPr>
              <a:t>. Rocky, hilly terrain was unsuitable to many of the machines that were making </a:t>
            </a:r>
            <a:r>
              <a:rPr lang="en-US" sz="4800" b="1">
                <a:solidFill>
                  <a:srgbClr val="FF3300"/>
                </a:solidFill>
                <a:cs typeface="Times New Roman" pitchFamily="18" charset="0"/>
              </a:rPr>
              <a:t>farming on the plains easier and cheaper</a:t>
            </a:r>
            <a:r>
              <a:rPr lang="en-US" sz="48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82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3041</Words>
  <Application>Microsoft Office PowerPoint</Application>
  <PresentationFormat>On-screen Show (4:3)</PresentationFormat>
  <Paragraphs>255</Paragraphs>
  <Slides>169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169</vt:i4>
      </vt:variant>
    </vt:vector>
  </HeadingPairs>
  <TitlesOfParts>
    <vt:vector size="172" baseType="lpstr">
      <vt:lpstr>Office Theme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HETRICK, THOMAS</dc:creator>
  <cp:lastModifiedBy>HETRICK, THOMAS</cp:lastModifiedBy>
  <cp:revision>4</cp:revision>
  <dcterms:created xsi:type="dcterms:W3CDTF">2012-11-15T01:41:14Z</dcterms:created>
  <dcterms:modified xsi:type="dcterms:W3CDTF">2012-11-15T02:09:08Z</dcterms:modified>
</cp:coreProperties>
</file>